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Semi-Bold" charset="1" panose="00000700000000000000"/>
      <p:regular r:id="rId14"/>
    </p:embeddedFont>
    <p:embeddedFont>
      <p:font typeface="Montserrat Semi-Bold Bold" charset="1" panose="00000800000000000000"/>
      <p:regular r:id="rId15"/>
    </p:embeddedFont>
    <p:embeddedFont>
      <p:font typeface="Montserrat Semi-Bold Italics" charset="1" panose="00000700000000000000"/>
      <p:regular r:id="rId16"/>
    </p:embeddedFont>
    <p:embeddedFont>
      <p:font typeface="Montserrat Semi-Bold Bold Italics" charset="1" panose="00000800000000000000"/>
      <p:regular r:id="rId17"/>
    </p:embeddedFont>
    <p:embeddedFont>
      <p:font typeface="Montserrat" charset="1" panose="00000500000000000000"/>
      <p:regular r:id="rId18"/>
    </p:embeddedFont>
    <p:embeddedFont>
      <p:font typeface="Montserrat Bold" charset="1" panose="00000600000000000000"/>
      <p:regular r:id="rId19"/>
    </p:embeddedFont>
    <p:embeddedFont>
      <p:font typeface="Montserrat Italics" charset="1" panose="00000500000000000000"/>
      <p:regular r:id="rId20"/>
    </p:embeddedFont>
    <p:embeddedFont>
      <p:font typeface="Montserrat Bold Italics" charset="1" panose="00000600000000000000"/>
      <p:regular r:id="rId21"/>
    </p:embeddedFont>
    <p:embeddedFont>
      <p:font typeface="Lato" charset="1" panose="020F0502020204030203"/>
      <p:regular r:id="rId22"/>
    </p:embeddedFont>
    <p:embeddedFont>
      <p:font typeface="Lato Bold" charset="1" panose="020F0502020204030203"/>
      <p:regular r:id="rId23"/>
    </p:embeddedFont>
    <p:embeddedFont>
      <p:font typeface="Lato Italics" charset="1" panose="020F0502020204030203"/>
      <p:regular r:id="rId24"/>
    </p:embeddedFont>
    <p:embeddedFont>
      <p:font typeface="Lato Bold Italics" charset="1" panose="020F05020202040302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3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805714" y="4603326"/>
            <a:ext cx="8954650" cy="1651399"/>
          </a:xfrm>
          <a:prstGeom prst="rect">
            <a:avLst/>
          </a:prstGeom>
        </p:spPr>
        <p:txBody>
          <a:bodyPr anchor="t" rtlCol="false" tIns="0" lIns="0" bIns="0" rIns="0">
            <a:spAutoFit/>
          </a:bodyPr>
          <a:lstStyle/>
          <a:p>
            <a:pPr>
              <a:lnSpc>
                <a:spcPts val="6628"/>
              </a:lnSpc>
              <a:spcBef>
                <a:spcPct val="0"/>
              </a:spcBef>
            </a:pPr>
            <a:r>
              <a:rPr lang="en-US" sz="4734">
                <a:solidFill>
                  <a:srgbClr val="5479F7"/>
                </a:solidFill>
                <a:latin typeface="Montserrat Semi-Bold"/>
              </a:rPr>
              <a:t>Sử dụng kiến trúc VGG-16 để phân loại trang phục </a:t>
            </a:r>
          </a:p>
        </p:txBody>
      </p:sp>
      <p:sp>
        <p:nvSpPr>
          <p:cNvPr name="TextBox 6" id="6"/>
          <p:cNvSpPr txBox="true"/>
          <p:nvPr/>
        </p:nvSpPr>
        <p:spPr>
          <a:xfrm rot="0">
            <a:off x="7805714" y="1990625"/>
            <a:ext cx="9768159" cy="2481961"/>
          </a:xfrm>
          <a:prstGeom prst="rect">
            <a:avLst/>
          </a:prstGeom>
        </p:spPr>
        <p:txBody>
          <a:bodyPr anchor="t" rtlCol="false" tIns="0" lIns="0" bIns="0" rIns="0">
            <a:spAutoFit/>
          </a:bodyPr>
          <a:lstStyle/>
          <a:p>
            <a:pPr>
              <a:lnSpc>
                <a:spcPts val="6392"/>
              </a:lnSpc>
            </a:pPr>
            <a:r>
              <a:rPr lang="en-US" sz="6800">
                <a:solidFill>
                  <a:srgbClr val="000000"/>
                </a:solidFill>
                <a:latin typeface="Montserrat Semi-Bold Bold"/>
              </a:rPr>
              <a:t>MÔ HÌNH PHÂN LOẠI TRANG PHỤC FASHION-MNIST</a:t>
            </a:r>
          </a:p>
        </p:txBody>
      </p:sp>
      <p:sp>
        <p:nvSpPr>
          <p:cNvPr name="Freeform 7" id="7"/>
          <p:cNvSpPr/>
          <p:nvPr/>
        </p:nvSpPr>
        <p:spPr>
          <a:xfrm flipH="false" flipV="false" rot="0">
            <a:off x="1028700" y="1819175"/>
            <a:ext cx="6262198" cy="6648651"/>
          </a:xfrm>
          <a:custGeom>
            <a:avLst/>
            <a:gdLst/>
            <a:ahLst/>
            <a:cxnLst/>
            <a:rect r="r" b="b" t="t" l="l"/>
            <a:pathLst>
              <a:path h="6648651" w="6262198">
                <a:moveTo>
                  <a:pt x="0" y="0"/>
                </a:moveTo>
                <a:lnTo>
                  <a:pt x="6262198" y="0"/>
                </a:lnTo>
                <a:lnTo>
                  <a:pt x="6262198" y="6648650"/>
                </a:lnTo>
                <a:lnTo>
                  <a:pt x="0" y="6648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7932778" y="6558031"/>
            <a:ext cx="8827586" cy="2231867"/>
            <a:chOff x="0" y="0"/>
            <a:chExt cx="2324961" cy="587817"/>
          </a:xfrm>
        </p:grpSpPr>
        <p:sp>
          <p:nvSpPr>
            <p:cNvPr name="Freeform 9" id="9"/>
            <p:cNvSpPr/>
            <p:nvPr/>
          </p:nvSpPr>
          <p:spPr>
            <a:xfrm flipH="false" flipV="false" rot="0">
              <a:off x="0" y="0"/>
              <a:ext cx="2324961" cy="587817"/>
            </a:xfrm>
            <a:custGeom>
              <a:avLst/>
              <a:gdLst/>
              <a:ahLst/>
              <a:cxnLst/>
              <a:rect r="r" b="b" t="t" l="l"/>
              <a:pathLst>
                <a:path h="587817" w="2324961">
                  <a:moveTo>
                    <a:pt x="29818" y="0"/>
                  </a:moveTo>
                  <a:lnTo>
                    <a:pt x="2295142" y="0"/>
                  </a:lnTo>
                  <a:cubicBezTo>
                    <a:pt x="2303051" y="0"/>
                    <a:pt x="2310635" y="3142"/>
                    <a:pt x="2316227" y="8734"/>
                  </a:cubicBezTo>
                  <a:cubicBezTo>
                    <a:pt x="2321820" y="14326"/>
                    <a:pt x="2324961" y="21910"/>
                    <a:pt x="2324961" y="29818"/>
                  </a:cubicBezTo>
                  <a:lnTo>
                    <a:pt x="2324961" y="557998"/>
                  </a:lnTo>
                  <a:cubicBezTo>
                    <a:pt x="2324961" y="565907"/>
                    <a:pt x="2321820" y="573491"/>
                    <a:pt x="2316227" y="579083"/>
                  </a:cubicBezTo>
                  <a:cubicBezTo>
                    <a:pt x="2310635" y="584675"/>
                    <a:pt x="2303051" y="587817"/>
                    <a:pt x="2295142" y="587817"/>
                  </a:cubicBezTo>
                  <a:lnTo>
                    <a:pt x="29818" y="587817"/>
                  </a:lnTo>
                  <a:cubicBezTo>
                    <a:pt x="21910" y="587817"/>
                    <a:pt x="14326" y="584675"/>
                    <a:pt x="8734" y="579083"/>
                  </a:cubicBezTo>
                  <a:cubicBezTo>
                    <a:pt x="3142" y="573491"/>
                    <a:pt x="0" y="565907"/>
                    <a:pt x="0" y="557998"/>
                  </a:cubicBezTo>
                  <a:lnTo>
                    <a:pt x="0" y="29818"/>
                  </a:lnTo>
                  <a:cubicBezTo>
                    <a:pt x="0" y="21910"/>
                    <a:pt x="3142" y="14326"/>
                    <a:pt x="8734" y="8734"/>
                  </a:cubicBezTo>
                  <a:cubicBezTo>
                    <a:pt x="14326" y="3142"/>
                    <a:pt x="21910" y="0"/>
                    <a:pt x="29818"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8283367" y="7341542"/>
            <a:ext cx="8126408" cy="626745"/>
          </a:xfrm>
          <a:prstGeom prst="rect">
            <a:avLst/>
          </a:prstGeom>
        </p:spPr>
        <p:txBody>
          <a:bodyPr anchor="t" rtlCol="false" tIns="0" lIns="0" bIns="0" rIns="0">
            <a:spAutoFit/>
          </a:bodyPr>
          <a:lstStyle/>
          <a:p>
            <a:pPr algn="ctr" marL="0" indent="0" lvl="0">
              <a:lnSpc>
                <a:spcPts val="5069"/>
              </a:lnSpc>
              <a:spcBef>
                <a:spcPct val="0"/>
              </a:spcBef>
            </a:pPr>
            <a:r>
              <a:rPr lang="en-US" sz="3899">
                <a:solidFill>
                  <a:srgbClr val="000000"/>
                </a:solidFill>
                <a:latin typeface="Montserrat Classic Bold"/>
              </a:rPr>
              <a:t>Phạm Văn Thạch - B20DCCN634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AutoShape 2" id="2"/>
          <p:cNvSpPr/>
          <p:nvPr/>
        </p:nvSpPr>
        <p:spPr>
          <a:xfrm rot="-5400000">
            <a:off x="4000500" y="5138738"/>
            <a:ext cx="10287000" cy="0"/>
          </a:xfrm>
          <a:prstGeom prst="line">
            <a:avLst/>
          </a:prstGeom>
          <a:ln cap="rnd" w="9525">
            <a:solidFill>
              <a:srgbClr val="D4D4D4"/>
            </a:solidFill>
            <a:prstDash val="solid"/>
            <a:headEnd type="none" len="sm" w="sm"/>
            <a:tailEnd type="none" len="sm" w="sm"/>
          </a:ln>
        </p:spPr>
      </p:sp>
      <p:sp>
        <p:nvSpPr>
          <p:cNvPr name="AutoShape 3" id="3"/>
          <p:cNvSpPr/>
          <p:nvPr/>
        </p:nvSpPr>
        <p:spPr>
          <a:xfrm rot="-10800000">
            <a:off x="15748003" y="1493225"/>
            <a:ext cx="1511297" cy="0"/>
          </a:xfrm>
          <a:prstGeom prst="line">
            <a:avLst/>
          </a:prstGeom>
          <a:ln cap="rnd" w="9525">
            <a:solidFill>
              <a:srgbClr val="D4D4D4"/>
            </a:solidFill>
            <a:prstDash val="solid"/>
            <a:headEnd type="none" len="sm" w="sm"/>
            <a:tailEnd type="none" len="sm" w="sm"/>
          </a:ln>
        </p:spPr>
      </p:sp>
      <p:sp>
        <p:nvSpPr>
          <p:cNvPr name="Freeform 4" id="4"/>
          <p:cNvSpPr/>
          <p:nvPr/>
        </p:nvSpPr>
        <p:spPr>
          <a:xfrm flipH="false" flipV="false" rot="0">
            <a:off x="1025424" y="2702551"/>
            <a:ext cx="11665393" cy="3763666"/>
          </a:xfrm>
          <a:custGeom>
            <a:avLst/>
            <a:gdLst/>
            <a:ahLst/>
            <a:cxnLst/>
            <a:rect r="r" b="b" t="t" l="l"/>
            <a:pathLst>
              <a:path h="3763666" w="11665393">
                <a:moveTo>
                  <a:pt x="0" y="0"/>
                </a:moveTo>
                <a:lnTo>
                  <a:pt x="11665392" y="0"/>
                </a:lnTo>
                <a:lnTo>
                  <a:pt x="11665392" y="3763665"/>
                </a:lnTo>
                <a:lnTo>
                  <a:pt x="0" y="3763665"/>
                </a:lnTo>
                <a:lnTo>
                  <a:pt x="0" y="0"/>
                </a:lnTo>
                <a:close/>
              </a:path>
            </a:pathLst>
          </a:custGeom>
          <a:blipFill>
            <a:blip r:embed="rId2"/>
            <a:stretch>
              <a:fillRect l="0" t="0" r="0" b="0"/>
            </a:stretch>
          </a:blipFill>
        </p:spPr>
      </p:sp>
      <p:sp>
        <p:nvSpPr>
          <p:cNvPr name="Freeform 5" id="5"/>
          <p:cNvSpPr/>
          <p:nvPr/>
        </p:nvSpPr>
        <p:spPr>
          <a:xfrm flipH="false" flipV="false" rot="0">
            <a:off x="1025424" y="7849307"/>
            <a:ext cx="11665393" cy="1150928"/>
          </a:xfrm>
          <a:custGeom>
            <a:avLst/>
            <a:gdLst/>
            <a:ahLst/>
            <a:cxnLst/>
            <a:rect r="r" b="b" t="t" l="l"/>
            <a:pathLst>
              <a:path h="1150928" w="11665393">
                <a:moveTo>
                  <a:pt x="0" y="0"/>
                </a:moveTo>
                <a:lnTo>
                  <a:pt x="11665392" y="0"/>
                </a:lnTo>
                <a:lnTo>
                  <a:pt x="11665392" y="1150928"/>
                </a:lnTo>
                <a:lnTo>
                  <a:pt x="0" y="1150928"/>
                </a:lnTo>
                <a:lnTo>
                  <a:pt x="0" y="0"/>
                </a:lnTo>
                <a:close/>
              </a:path>
            </a:pathLst>
          </a:custGeom>
          <a:blipFill>
            <a:blip r:embed="rId3"/>
            <a:stretch>
              <a:fillRect l="0" t="-325" r="0" b="-325"/>
            </a:stretch>
          </a:blipFill>
        </p:spPr>
      </p:sp>
      <p:sp>
        <p:nvSpPr>
          <p:cNvPr name="TextBox 6" id="6"/>
          <p:cNvSpPr txBox="true"/>
          <p:nvPr/>
        </p:nvSpPr>
        <p:spPr>
          <a:xfrm rot="0">
            <a:off x="4642362" y="559775"/>
            <a:ext cx="9012801" cy="942975"/>
          </a:xfrm>
          <a:prstGeom prst="rect">
            <a:avLst/>
          </a:prstGeom>
        </p:spPr>
        <p:txBody>
          <a:bodyPr anchor="t" rtlCol="false" tIns="0" lIns="0" bIns="0" rIns="0">
            <a:spAutoFit/>
          </a:bodyPr>
          <a:lstStyle/>
          <a:p>
            <a:pPr marL="0" indent="0" lvl="0">
              <a:lnSpc>
                <a:spcPts val="7475"/>
              </a:lnSpc>
            </a:pPr>
            <a:r>
              <a:rPr lang="en-US" sz="6229">
                <a:solidFill>
                  <a:srgbClr val="000000"/>
                </a:solidFill>
                <a:latin typeface="Montserrat Semi-Bold Bold"/>
              </a:rPr>
              <a:t>Các thư viện khai báo</a:t>
            </a:r>
          </a:p>
        </p:txBody>
      </p:sp>
      <p:sp>
        <p:nvSpPr>
          <p:cNvPr name="TextBox 7" id="7"/>
          <p:cNvSpPr txBox="true"/>
          <p:nvPr/>
        </p:nvSpPr>
        <p:spPr>
          <a:xfrm rot="0">
            <a:off x="530236" y="1833927"/>
            <a:ext cx="6544877" cy="580390"/>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Semi-Bold"/>
              </a:rPr>
              <a:t>Những thư viện sử dụng :</a:t>
            </a:r>
          </a:p>
        </p:txBody>
      </p:sp>
      <p:sp>
        <p:nvSpPr>
          <p:cNvPr name="TextBox 8" id="8"/>
          <p:cNvSpPr txBox="true"/>
          <p:nvPr/>
        </p:nvSpPr>
        <p:spPr>
          <a:xfrm rot="0">
            <a:off x="1025424" y="7015825"/>
            <a:ext cx="70401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Semi-Bold"/>
              </a:rPr>
              <a:t>Kết nối Driver với Google Colab:</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981129"/>
            <a:chOff x="0" y="0"/>
            <a:chExt cx="909057" cy="1311902"/>
          </a:xfrm>
        </p:grpSpPr>
        <p:sp>
          <p:nvSpPr>
            <p:cNvPr name="Freeform 3" id="3"/>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4981129"/>
            <a:chOff x="0" y="0"/>
            <a:chExt cx="909057" cy="1311902"/>
          </a:xfrm>
        </p:grpSpPr>
        <p:sp>
          <p:nvSpPr>
            <p:cNvPr name="Freeform 6" id="6"/>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981129"/>
            <a:chOff x="0" y="0"/>
            <a:chExt cx="909057" cy="1311902"/>
          </a:xfrm>
        </p:grpSpPr>
        <p:sp>
          <p:nvSpPr>
            <p:cNvPr name="Freeform 9" id="9"/>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4981129"/>
            <a:chOff x="0" y="0"/>
            <a:chExt cx="909057" cy="1311902"/>
          </a:xfrm>
        </p:grpSpPr>
        <p:sp>
          <p:nvSpPr>
            <p:cNvPr name="Freeform 12" id="12"/>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798175" y="5710071"/>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Tải xuống và đọc tập dữ liệu.</a:t>
            </a:r>
          </a:p>
        </p:txBody>
      </p:sp>
      <p:sp>
        <p:nvSpPr>
          <p:cNvPr name="TextBox 15" id="15"/>
          <p:cNvSpPr txBox="true"/>
          <p:nvPr/>
        </p:nvSpPr>
        <p:spPr>
          <a:xfrm rot="0">
            <a:off x="9539350" y="5710071"/>
            <a:ext cx="3044404"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Reshape dữ liệu, mã hóa one-hot.</a:t>
            </a:r>
          </a:p>
        </p:txBody>
      </p:sp>
      <p:sp>
        <p:nvSpPr>
          <p:cNvPr name="TextBox 16" id="16"/>
          <p:cNvSpPr txBox="true"/>
          <p:nvPr/>
        </p:nvSpPr>
        <p:spPr>
          <a:xfrm rot="0">
            <a:off x="13599850" y="4126833"/>
            <a:ext cx="2657633" cy="41078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Tạo 1 bảng dữ liệu để hiển thị thông tin về tên lớp trong bộ dữ liệu Fashion MNIST và tên tiếng Việt tương ứng.</a:t>
            </a:r>
          </a:p>
        </p:txBody>
      </p:sp>
      <p:sp>
        <p:nvSpPr>
          <p:cNvPr name="TextBox 17" id="17"/>
          <p:cNvSpPr txBox="true"/>
          <p:nvPr/>
        </p:nvSpPr>
        <p:spPr>
          <a:xfrm rot="0">
            <a:off x="4656140" y="1425675"/>
            <a:ext cx="8975721" cy="8476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Montserrat Semi-Bold Bold"/>
              </a:rPr>
              <a:t>Tiền xử lí dữ liệu</a:t>
            </a:r>
          </a:p>
        </p:txBody>
      </p:sp>
      <p:sp>
        <p:nvSpPr>
          <p:cNvPr name="TextBox 18" id="18"/>
          <p:cNvSpPr txBox="true"/>
          <p:nvPr/>
        </p:nvSpPr>
        <p:spPr>
          <a:xfrm rot="0">
            <a:off x="5672331" y="5495004"/>
            <a:ext cx="3044213" cy="18218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Tách dữ liệu để đánh giá hiệu suất của mô hình.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7702" y="-635902"/>
            <a:ext cx="7992270" cy="11558803"/>
            <a:chOff x="0" y="0"/>
            <a:chExt cx="2104960" cy="3044294"/>
          </a:xfrm>
        </p:grpSpPr>
        <p:sp>
          <p:nvSpPr>
            <p:cNvPr name="Freeform 3" id="3"/>
            <p:cNvSpPr/>
            <p:nvPr/>
          </p:nvSpPr>
          <p:spPr>
            <a:xfrm flipH="false" flipV="false" rot="0">
              <a:off x="0" y="0"/>
              <a:ext cx="2104960" cy="3044294"/>
            </a:xfrm>
            <a:custGeom>
              <a:avLst/>
              <a:gdLst/>
              <a:ahLst/>
              <a:cxnLst/>
              <a:rect r="r" b="b" t="t" l="l"/>
              <a:pathLst>
                <a:path h="3044294" w="2104960">
                  <a:moveTo>
                    <a:pt x="32935" y="0"/>
                  </a:moveTo>
                  <a:lnTo>
                    <a:pt x="2072025" y="0"/>
                  </a:lnTo>
                  <a:cubicBezTo>
                    <a:pt x="2080760" y="0"/>
                    <a:pt x="2089137" y="3470"/>
                    <a:pt x="2095313" y="9646"/>
                  </a:cubicBezTo>
                  <a:cubicBezTo>
                    <a:pt x="2101490" y="15823"/>
                    <a:pt x="2104960" y="24200"/>
                    <a:pt x="2104960" y="32935"/>
                  </a:cubicBezTo>
                  <a:lnTo>
                    <a:pt x="2104960" y="3011359"/>
                  </a:lnTo>
                  <a:cubicBezTo>
                    <a:pt x="2104960" y="3029548"/>
                    <a:pt x="2090214" y="3044294"/>
                    <a:pt x="2072025" y="3044294"/>
                  </a:cubicBezTo>
                  <a:lnTo>
                    <a:pt x="32935" y="3044294"/>
                  </a:lnTo>
                  <a:cubicBezTo>
                    <a:pt x="14745" y="3044294"/>
                    <a:pt x="0" y="3029548"/>
                    <a:pt x="0" y="3011359"/>
                  </a:cubicBezTo>
                  <a:lnTo>
                    <a:pt x="0" y="32935"/>
                  </a:lnTo>
                  <a:cubicBezTo>
                    <a:pt x="0" y="14745"/>
                    <a:pt x="14745" y="0"/>
                    <a:pt x="32935"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6669648" y="3074964"/>
            <a:ext cx="9607698" cy="816464"/>
          </a:xfrm>
          <a:custGeom>
            <a:avLst/>
            <a:gdLst/>
            <a:ahLst/>
            <a:cxnLst/>
            <a:rect r="r" b="b" t="t" l="l"/>
            <a:pathLst>
              <a:path h="816464" w="9607698">
                <a:moveTo>
                  <a:pt x="0" y="0"/>
                </a:moveTo>
                <a:lnTo>
                  <a:pt x="9607698" y="0"/>
                </a:lnTo>
                <a:lnTo>
                  <a:pt x="9607698" y="816464"/>
                </a:lnTo>
                <a:lnTo>
                  <a:pt x="0" y="816464"/>
                </a:lnTo>
                <a:lnTo>
                  <a:pt x="0" y="0"/>
                </a:lnTo>
                <a:close/>
              </a:path>
            </a:pathLst>
          </a:custGeom>
          <a:blipFill>
            <a:blip r:embed="rId2"/>
            <a:stretch>
              <a:fillRect l="0" t="0" r="0" b="0"/>
            </a:stretch>
          </a:blipFill>
        </p:spPr>
      </p:sp>
      <p:sp>
        <p:nvSpPr>
          <p:cNvPr name="Freeform 6" id="6"/>
          <p:cNvSpPr/>
          <p:nvPr/>
        </p:nvSpPr>
        <p:spPr>
          <a:xfrm flipH="false" flipV="false" rot="0">
            <a:off x="6818504" y="6231633"/>
            <a:ext cx="11000980" cy="725702"/>
          </a:xfrm>
          <a:custGeom>
            <a:avLst/>
            <a:gdLst/>
            <a:ahLst/>
            <a:cxnLst/>
            <a:rect r="r" b="b" t="t" l="l"/>
            <a:pathLst>
              <a:path h="725702" w="11000980">
                <a:moveTo>
                  <a:pt x="0" y="0"/>
                </a:moveTo>
                <a:lnTo>
                  <a:pt x="11000979" y="0"/>
                </a:lnTo>
                <a:lnTo>
                  <a:pt x="11000979" y="725701"/>
                </a:lnTo>
                <a:lnTo>
                  <a:pt x="0" y="725701"/>
                </a:lnTo>
                <a:lnTo>
                  <a:pt x="0" y="0"/>
                </a:lnTo>
                <a:close/>
              </a:path>
            </a:pathLst>
          </a:custGeom>
          <a:blipFill>
            <a:blip r:embed="rId3"/>
            <a:stretch>
              <a:fillRect l="0" t="0" r="0" b="0"/>
            </a:stretch>
          </a:blipFill>
        </p:spPr>
      </p:sp>
      <p:sp>
        <p:nvSpPr>
          <p:cNvPr name="TextBox 7" id="7"/>
          <p:cNvSpPr txBox="true"/>
          <p:nvPr/>
        </p:nvSpPr>
        <p:spPr>
          <a:xfrm rot="0">
            <a:off x="6818504" y="1419225"/>
            <a:ext cx="10098917" cy="1331968"/>
          </a:xfrm>
          <a:prstGeom prst="rect">
            <a:avLst/>
          </a:prstGeom>
        </p:spPr>
        <p:txBody>
          <a:bodyPr anchor="t" rtlCol="false" tIns="0" lIns="0" bIns="0" rIns="0">
            <a:spAutoFit/>
          </a:bodyPr>
          <a:lstStyle/>
          <a:p>
            <a:pPr marL="0" indent="0" lvl="0">
              <a:lnSpc>
                <a:spcPts val="5334"/>
              </a:lnSpc>
            </a:pPr>
            <a:r>
              <a:rPr lang="en-US" sz="3810">
                <a:solidFill>
                  <a:srgbClr val="000000"/>
                </a:solidFill>
                <a:latin typeface="Montserrat Semi-Bold"/>
              </a:rPr>
              <a:t>Import tập dữ liệu Fashion MNIST trong thư viện Keras</a:t>
            </a:r>
          </a:p>
        </p:txBody>
      </p:sp>
      <p:sp>
        <p:nvSpPr>
          <p:cNvPr name="TextBox 8" id="8"/>
          <p:cNvSpPr txBox="true"/>
          <p:nvPr/>
        </p:nvSpPr>
        <p:spPr>
          <a:xfrm rot="0">
            <a:off x="587826" y="4068553"/>
            <a:ext cx="5365867" cy="1668780"/>
          </a:xfrm>
          <a:prstGeom prst="rect">
            <a:avLst/>
          </a:prstGeom>
        </p:spPr>
        <p:txBody>
          <a:bodyPr anchor="t" rtlCol="false" tIns="0" lIns="0" bIns="0" rIns="0">
            <a:spAutoFit/>
          </a:bodyPr>
          <a:lstStyle/>
          <a:p>
            <a:pPr marL="0" indent="0" lvl="0">
              <a:lnSpc>
                <a:spcPts val="6719"/>
              </a:lnSpc>
            </a:pPr>
            <a:r>
              <a:rPr lang="en-US" sz="4800">
                <a:solidFill>
                  <a:srgbClr val="000000"/>
                </a:solidFill>
                <a:latin typeface="Montserrat Classic Bold"/>
              </a:rPr>
              <a:t>Tải xuống và đọc tập dữ liệu</a:t>
            </a:r>
          </a:p>
        </p:txBody>
      </p:sp>
      <p:sp>
        <p:nvSpPr>
          <p:cNvPr name="TextBox 9" id="9"/>
          <p:cNvSpPr txBox="true"/>
          <p:nvPr/>
        </p:nvSpPr>
        <p:spPr>
          <a:xfrm rot="0">
            <a:off x="6818504" y="5257800"/>
            <a:ext cx="11153187" cy="1331968"/>
          </a:xfrm>
          <a:prstGeom prst="rect">
            <a:avLst/>
          </a:prstGeom>
        </p:spPr>
        <p:txBody>
          <a:bodyPr anchor="t" rtlCol="false" tIns="0" lIns="0" bIns="0" rIns="0">
            <a:spAutoFit/>
          </a:bodyPr>
          <a:lstStyle/>
          <a:p>
            <a:pPr>
              <a:lnSpc>
                <a:spcPts val="5334"/>
              </a:lnSpc>
            </a:pPr>
            <a:r>
              <a:rPr lang="en-US" sz="3810">
                <a:solidFill>
                  <a:srgbClr val="000000"/>
                </a:solidFill>
                <a:latin typeface="Montserrat Semi-Bold"/>
              </a:rPr>
              <a:t>Tách Fashion-Mnist thành 2 tập train và test</a:t>
            </a:r>
          </a:p>
          <a:p>
            <a:pPr marL="0" indent="0" lvl="0">
              <a:lnSpc>
                <a:spcPts val="533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481340" y="614203"/>
            <a:ext cx="1170179" cy="197105"/>
          </a:xfrm>
          <a:prstGeom prst="rect">
            <a:avLst/>
          </a:prstGeom>
          <a:solidFill>
            <a:srgbClr val="CADDFF"/>
          </a:solidFill>
        </p:spPr>
      </p:sp>
      <p:grpSp>
        <p:nvGrpSpPr>
          <p:cNvPr name="Group 3" id="3"/>
          <p:cNvGrpSpPr/>
          <p:nvPr/>
        </p:nvGrpSpPr>
        <p:grpSpPr>
          <a:xfrm rot="0">
            <a:off x="1028700" y="8117639"/>
            <a:ext cx="16230600" cy="1140661"/>
            <a:chOff x="0" y="0"/>
            <a:chExt cx="21640800" cy="1520881"/>
          </a:xfrm>
        </p:grpSpPr>
        <p:grpSp>
          <p:nvGrpSpPr>
            <p:cNvPr name="Group 4" id="4"/>
            <p:cNvGrpSpPr>
              <a:grpSpLocks noChangeAspect="true"/>
            </p:cNvGrpSpPr>
            <p:nvPr/>
          </p:nvGrpSpPr>
          <p:grpSpPr>
            <a:xfrm rot="5400000">
              <a:off x="5487251" y="0"/>
              <a:ext cx="1520881" cy="152088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6" id="6"/>
            <p:cNvSpPr/>
            <p:nvPr/>
          </p:nvSpPr>
          <p:spPr>
            <a:xfrm flipH="false" flipV="false" rot="5400000">
              <a:off x="7316334"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5400000">
              <a:off x="1829084" y="0"/>
              <a:ext cx="1520881" cy="1520881"/>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9" id="9"/>
            <p:cNvSpPr/>
            <p:nvPr/>
          </p:nvSpPr>
          <p:spPr>
            <a:xfrm flipH="false" flipV="false" rot="5400000">
              <a:off x="3658167"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0"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5400000">
              <a:off x="9145418" y="0"/>
              <a:ext cx="1520881" cy="1520881"/>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3" id="13"/>
            <p:cNvSpPr/>
            <p:nvPr/>
          </p:nvSpPr>
          <p:spPr>
            <a:xfrm flipH="false" flipV="false" rot="5400000">
              <a:off x="10974501"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a:grpSpLocks noChangeAspect="true"/>
            </p:cNvGrpSpPr>
            <p:nvPr/>
          </p:nvGrpSpPr>
          <p:grpSpPr>
            <a:xfrm rot="5400000">
              <a:off x="12803585" y="0"/>
              <a:ext cx="1520881" cy="1520881"/>
              <a:chOff x="0" y="0"/>
              <a:chExt cx="1708150" cy="1708150"/>
            </a:xfrm>
          </p:grpSpPr>
          <p:sp>
            <p:nvSpPr>
              <p:cNvPr name="Freeform 15" id="1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6" id="16"/>
            <p:cNvSpPr/>
            <p:nvPr/>
          </p:nvSpPr>
          <p:spPr>
            <a:xfrm flipH="false" flipV="false" rot="5400000">
              <a:off x="14632668"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a:grpSpLocks noChangeAspect="true"/>
            </p:cNvGrpSpPr>
            <p:nvPr/>
          </p:nvGrpSpPr>
          <p:grpSpPr>
            <a:xfrm rot="5400000">
              <a:off x="16461752" y="0"/>
              <a:ext cx="1520881" cy="1520881"/>
              <a:chOff x="0" y="0"/>
              <a:chExt cx="1708150" cy="1708150"/>
            </a:xfrm>
          </p:grpSpPr>
          <p:sp>
            <p:nvSpPr>
              <p:cNvPr name="Freeform 18" id="1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9" id="19"/>
            <p:cNvSpPr/>
            <p:nvPr/>
          </p:nvSpPr>
          <p:spPr>
            <a:xfrm flipH="false" flipV="false" rot="5400000">
              <a:off x="18290835"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a:grpSpLocks noChangeAspect="true"/>
            </p:cNvGrpSpPr>
            <p:nvPr/>
          </p:nvGrpSpPr>
          <p:grpSpPr>
            <a:xfrm rot="5400000">
              <a:off x="20119919" y="0"/>
              <a:ext cx="1520881" cy="1520881"/>
              <a:chOff x="0" y="0"/>
              <a:chExt cx="1708150" cy="1708150"/>
            </a:xfrm>
          </p:grpSpPr>
          <p:sp>
            <p:nvSpPr>
              <p:cNvPr name="Freeform 21" id="2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grpSp>
      <p:sp>
        <p:nvSpPr>
          <p:cNvPr name="Freeform 22" id="22"/>
          <p:cNvSpPr/>
          <p:nvPr/>
        </p:nvSpPr>
        <p:spPr>
          <a:xfrm flipH="false" flipV="false" rot="0">
            <a:off x="2245308" y="5677793"/>
            <a:ext cx="14098864" cy="1661451"/>
          </a:xfrm>
          <a:custGeom>
            <a:avLst/>
            <a:gdLst/>
            <a:ahLst/>
            <a:cxnLst/>
            <a:rect r="r" b="b" t="t" l="l"/>
            <a:pathLst>
              <a:path h="1661451" w="14098864">
                <a:moveTo>
                  <a:pt x="0" y="0"/>
                </a:moveTo>
                <a:lnTo>
                  <a:pt x="14098865" y="0"/>
                </a:lnTo>
                <a:lnTo>
                  <a:pt x="14098865" y="1661451"/>
                </a:lnTo>
                <a:lnTo>
                  <a:pt x="0" y="1661451"/>
                </a:lnTo>
                <a:lnTo>
                  <a:pt x="0" y="0"/>
                </a:lnTo>
                <a:close/>
              </a:path>
            </a:pathLst>
          </a:custGeom>
          <a:blipFill>
            <a:blip r:embed="rId4"/>
            <a:stretch>
              <a:fillRect l="0" t="0" r="0" b="0"/>
            </a:stretch>
          </a:blipFill>
        </p:spPr>
      </p:sp>
      <p:sp>
        <p:nvSpPr>
          <p:cNvPr name="TextBox 23" id="23"/>
          <p:cNvSpPr txBox="true"/>
          <p:nvPr/>
        </p:nvSpPr>
        <p:spPr>
          <a:xfrm rot="0">
            <a:off x="1028700" y="971550"/>
            <a:ext cx="4661811" cy="3606799"/>
          </a:xfrm>
          <a:prstGeom prst="rect">
            <a:avLst/>
          </a:prstGeom>
        </p:spPr>
        <p:txBody>
          <a:bodyPr anchor="t" rtlCol="false" tIns="0" lIns="0" bIns="0" rIns="0">
            <a:spAutoFit/>
          </a:bodyPr>
          <a:lstStyle/>
          <a:p>
            <a:pPr marL="0" indent="0" lvl="0">
              <a:lnSpc>
                <a:spcPts val="7150"/>
              </a:lnSpc>
            </a:pPr>
            <a:r>
              <a:rPr lang="en-US" sz="5500">
                <a:solidFill>
                  <a:srgbClr val="000000"/>
                </a:solidFill>
                <a:latin typeface="Montserrat Classic Bold"/>
              </a:rPr>
              <a:t>Tách dữ liệu để đánh giá hiệu suất của mô hình.</a:t>
            </a:r>
          </a:p>
        </p:txBody>
      </p:sp>
      <p:sp>
        <p:nvSpPr>
          <p:cNvPr name="TextBox 24" id="24"/>
          <p:cNvSpPr txBox="true"/>
          <p:nvPr/>
        </p:nvSpPr>
        <p:spPr>
          <a:xfrm rot="0">
            <a:off x="6481340" y="1085850"/>
            <a:ext cx="10627766" cy="3813547"/>
          </a:xfrm>
          <a:prstGeom prst="rect">
            <a:avLst/>
          </a:prstGeom>
        </p:spPr>
        <p:txBody>
          <a:bodyPr anchor="t" rtlCol="false" tIns="0" lIns="0" bIns="0" rIns="0">
            <a:spAutoFit/>
          </a:bodyPr>
          <a:lstStyle/>
          <a:p>
            <a:pPr marL="0" indent="0" lvl="0">
              <a:lnSpc>
                <a:spcPts val="5054"/>
              </a:lnSpc>
            </a:pPr>
            <a:r>
              <a:rPr lang="en-US" sz="3610">
                <a:solidFill>
                  <a:srgbClr val="000000"/>
                </a:solidFill>
                <a:latin typeface="Lato"/>
              </a:rPr>
              <a:t>Tách tiếp tập train thành x_train, y_train (80% dữ liệu) sẽ được sử dụng để huấn luyện mô hình, và x_validate, y_validate (20% dữ liệu) sẽ được sử dụng để đánh giá hiệu suất của mô hình. random_state = 0 được sử dụng để đảm bảo rằng mỗi lần chạy mã sẽ cho kết quả chia dữ liệu tương tự nhau.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824085"/>
            <a:ext cx="13230388" cy="795384"/>
          </a:xfrm>
          <a:prstGeom prst="rect">
            <a:avLst/>
          </a:prstGeom>
        </p:spPr>
        <p:txBody>
          <a:bodyPr anchor="t" rtlCol="false" tIns="0" lIns="0" bIns="0" rIns="0">
            <a:spAutoFit/>
          </a:bodyPr>
          <a:lstStyle/>
          <a:p>
            <a:pPr marL="0" indent="0" lvl="0">
              <a:lnSpc>
                <a:spcPts val="6040"/>
              </a:lnSpc>
            </a:pPr>
            <a:r>
              <a:rPr lang="en-US" sz="5752">
                <a:solidFill>
                  <a:srgbClr val="000000"/>
                </a:solidFill>
                <a:latin typeface="Montserrat Classic Bold"/>
              </a:rPr>
              <a:t>Reshape dữ liệu, mã hóa one-hot.</a:t>
            </a:r>
          </a:p>
        </p:txBody>
      </p:sp>
      <p:grpSp>
        <p:nvGrpSpPr>
          <p:cNvPr name="Group 3" id="3"/>
          <p:cNvGrpSpPr/>
          <p:nvPr/>
        </p:nvGrpSpPr>
        <p:grpSpPr>
          <a:xfrm rot="0">
            <a:off x="1400175" y="3957381"/>
            <a:ext cx="5510672" cy="5004018"/>
            <a:chOff x="0" y="0"/>
            <a:chExt cx="7347563" cy="6672025"/>
          </a:xfrm>
        </p:grpSpPr>
        <p:sp>
          <p:nvSpPr>
            <p:cNvPr name="AutoShape 4" id="4"/>
            <p:cNvSpPr/>
            <p:nvPr/>
          </p:nvSpPr>
          <p:spPr>
            <a:xfrm rot="0">
              <a:off x="212342" y="212342"/>
              <a:ext cx="7135221" cy="6459683"/>
            </a:xfrm>
            <a:prstGeom prst="rect">
              <a:avLst/>
            </a:prstGeom>
            <a:solidFill>
              <a:srgbClr val="A1B3D4"/>
            </a:solidFill>
          </p:spPr>
        </p:sp>
        <p:sp>
          <p:nvSpPr>
            <p:cNvPr name="AutoShape 5" id="5"/>
            <p:cNvSpPr/>
            <p:nvPr/>
          </p:nvSpPr>
          <p:spPr>
            <a:xfrm rot="0">
              <a:off x="0" y="0"/>
              <a:ext cx="7135221" cy="6459683"/>
            </a:xfrm>
            <a:prstGeom prst="rect">
              <a:avLst/>
            </a:prstGeom>
            <a:solidFill>
              <a:srgbClr val="CADDFF"/>
            </a:solidFill>
          </p:spPr>
        </p:sp>
      </p:grpSp>
      <p:sp>
        <p:nvSpPr>
          <p:cNvPr name="TextBox 6" id="6"/>
          <p:cNvSpPr txBox="true"/>
          <p:nvPr/>
        </p:nvSpPr>
        <p:spPr>
          <a:xfrm rot="0">
            <a:off x="1904288" y="4496037"/>
            <a:ext cx="4278813" cy="2274201"/>
          </a:xfrm>
          <a:prstGeom prst="rect">
            <a:avLst/>
          </a:prstGeom>
        </p:spPr>
        <p:txBody>
          <a:bodyPr anchor="t" rtlCol="false" tIns="0" lIns="0" bIns="0" rIns="0">
            <a:spAutoFit/>
          </a:bodyPr>
          <a:lstStyle/>
          <a:p>
            <a:pPr marL="0" indent="0" lvl="0">
              <a:lnSpc>
                <a:spcPts val="3020"/>
              </a:lnSpc>
            </a:pPr>
            <a:r>
              <a:rPr lang="en-US" sz="2126" u="none">
                <a:solidFill>
                  <a:srgbClr val="000000"/>
                </a:solidFill>
                <a:latin typeface="Montserrat Semi-Bold"/>
              </a:rPr>
              <a:t>Reshape dữ liệu là quan trọng để phù hợp với đầu vào của mô hình. Kích thước 28x28x1 tương ứng với kích thước của một hình ảnh xám có chiều sâu 1. </a:t>
            </a:r>
          </a:p>
        </p:txBody>
      </p:sp>
      <p:grpSp>
        <p:nvGrpSpPr>
          <p:cNvPr name="Group 7" id="7"/>
          <p:cNvGrpSpPr/>
          <p:nvPr/>
        </p:nvGrpSpPr>
        <p:grpSpPr>
          <a:xfrm rot="0">
            <a:off x="8284544" y="3957381"/>
            <a:ext cx="5510672" cy="5004018"/>
            <a:chOff x="0" y="0"/>
            <a:chExt cx="7347563" cy="6672025"/>
          </a:xfrm>
        </p:grpSpPr>
        <p:sp>
          <p:nvSpPr>
            <p:cNvPr name="AutoShape 8" id="8"/>
            <p:cNvSpPr/>
            <p:nvPr/>
          </p:nvSpPr>
          <p:spPr>
            <a:xfrm rot="0">
              <a:off x="212342" y="212342"/>
              <a:ext cx="7135221" cy="6459683"/>
            </a:xfrm>
            <a:prstGeom prst="rect">
              <a:avLst/>
            </a:prstGeom>
            <a:solidFill>
              <a:srgbClr val="A1B3D4"/>
            </a:solidFill>
          </p:spPr>
        </p:sp>
        <p:sp>
          <p:nvSpPr>
            <p:cNvPr name="AutoShape 9" id="9"/>
            <p:cNvSpPr/>
            <p:nvPr/>
          </p:nvSpPr>
          <p:spPr>
            <a:xfrm rot="0">
              <a:off x="0" y="0"/>
              <a:ext cx="7135221" cy="6459683"/>
            </a:xfrm>
            <a:prstGeom prst="rect">
              <a:avLst/>
            </a:prstGeom>
            <a:solidFill>
              <a:srgbClr val="CADDFF"/>
            </a:solidFill>
          </p:spPr>
        </p:sp>
      </p:grpSp>
      <p:sp>
        <p:nvSpPr>
          <p:cNvPr name="TextBox 10" id="10"/>
          <p:cNvSpPr txBox="true"/>
          <p:nvPr/>
        </p:nvSpPr>
        <p:spPr>
          <a:xfrm rot="0">
            <a:off x="8733814" y="4346300"/>
            <a:ext cx="4635338" cy="4178554"/>
          </a:xfrm>
          <a:prstGeom prst="rect">
            <a:avLst/>
          </a:prstGeom>
        </p:spPr>
        <p:txBody>
          <a:bodyPr anchor="t" rtlCol="false" tIns="0" lIns="0" bIns="0" rIns="0">
            <a:spAutoFit/>
          </a:bodyPr>
          <a:lstStyle/>
          <a:p>
            <a:pPr marL="0" indent="0" lvl="0">
              <a:lnSpc>
                <a:spcPts val="3052"/>
              </a:lnSpc>
            </a:pPr>
            <a:r>
              <a:rPr lang="en-US" sz="2149" u="none">
                <a:solidFill>
                  <a:srgbClr val="000000"/>
                </a:solidFill>
                <a:latin typeface="Montserrat Semi-Bold"/>
              </a:rPr>
              <a:t>Mã hóa one-hot: là biểu diễn của các biến phân loại dưới dạng vectơ nhị phân. Điều này đầu tiên yêu cầu các giá trị phân loại được ánh xạ thành các giá trị số nguyên. Sau đó, mỗi giá trị số nguyên được biểu diễn dưới dạng vectơ nhị phân có tất cả các giá trị bằng 0 ngoại trừ chỉ số của số nguyên, được đánh dấu bằng 1.</a:t>
            </a:r>
          </a:p>
        </p:txBody>
      </p:sp>
      <p:grpSp>
        <p:nvGrpSpPr>
          <p:cNvPr name="Group 11" id="11"/>
          <p:cNvGrpSpPr/>
          <p:nvPr/>
        </p:nvGrpSpPr>
        <p:grpSpPr>
          <a:xfrm rot="0">
            <a:off x="14747941" y="617221"/>
            <a:ext cx="2762136" cy="2261327"/>
            <a:chOff x="0" y="0"/>
            <a:chExt cx="3682847" cy="3015103"/>
          </a:xfrm>
        </p:grpSpPr>
        <p:sp>
          <p:nvSpPr>
            <p:cNvPr name="Freeform 12" id="12"/>
            <p:cNvSpPr/>
            <p:nvPr/>
          </p:nvSpPr>
          <p:spPr>
            <a:xfrm flipH="false" flipV="false" rot="0">
              <a:off x="0" y="0"/>
              <a:ext cx="3682847" cy="2688479"/>
            </a:xfrm>
            <a:custGeom>
              <a:avLst/>
              <a:gdLst/>
              <a:ahLst/>
              <a:cxnLst/>
              <a:rect r="r" b="b" t="t" l="l"/>
              <a:pathLst>
                <a:path h="2688479" w="3682847">
                  <a:moveTo>
                    <a:pt x="0" y="0"/>
                  </a:moveTo>
                  <a:lnTo>
                    <a:pt x="3682847" y="0"/>
                  </a:lnTo>
                  <a:lnTo>
                    <a:pt x="3682847" y="2688479"/>
                  </a:lnTo>
                  <a:lnTo>
                    <a:pt x="0" y="2688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a:grpSpLocks noChangeAspect="true"/>
            </p:cNvGrpSpPr>
            <p:nvPr/>
          </p:nvGrpSpPr>
          <p:grpSpPr>
            <a:xfrm rot="0">
              <a:off x="2608767" y="1941022"/>
              <a:ext cx="1074081" cy="1074081"/>
              <a:chOff x="1371600" y="6705600"/>
              <a:chExt cx="10972800" cy="10972800"/>
            </a:xfrm>
          </p:grpSpPr>
          <p:sp>
            <p:nvSpPr>
              <p:cNvPr name="Freeform 14" id="14"/>
              <p:cNvSpPr/>
              <p:nvPr/>
            </p:nvSpPr>
            <p:spPr>
              <a:xfrm flipH="false" flipV="false" rot="0">
                <a:off x="1362808" y="6434629"/>
                <a:ext cx="10990384" cy="11514742"/>
              </a:xfrm>
              <a:custGeom>
                <a:avLst/>
                <a:gdLst/>
                <a:ahLst/>
                <a:cxnLst/>
                <a:rect r="r" b="b" t="t" l="l"/>
                <a:pathLst>
                  <a:path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A1B3D4"/>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598229"/>
            <a:ext cx="4929597" cy="182882"/>
          </a:xfrm>
          <a:prstGeom prst="rect">
            <a:avLst/>
          </a:prstGeom>
          <a:solidFill>
            <a:srgbClr val="CADDFF"/>
          </a:solidFill>
        </p:spPr>
      </p:sp>
      <p:grpSp>
        <p:nvGrpSpPr>
          <p:cNvPr name="Group 3" id="3"/>
          <p:cNvGrpSpPr/>
          <p:nvPr/>
        </p:nvGrpSpPr>
        <p:grpSpPr>
          <a:xfrm rot="0">
            <a:off x="1028700" y="8568408"/>
            <a:ext cx="16230600" cy="1140661"/>
            <a:chOff x="0" y="0"/>
            <a:chExt cx="21640800" cy="1520881"/>
          </a:xfrm>
        </p:grpSpPr>
        <p:grpSp>
          <p:nvGrpSpPr>
            <p:cNvPr name="Group 4" id="4"/>
            <p:cNvGrpSpPr>
              <a:grpSpLocks noChangeAspect="true"/>
            </p:cNvGrpSpPr>
            <p:nvPr/>
          </p:nvGrpSpPr>
          <p:grpSpPr>
            <a:xfrm rot="5400000">
              <a:off x="5487251" y="0"/>
              <a:ext cx="1520881" cy="152088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6" id="6"/>
            <p:cNvSpPr/>
            <p:nvPr/>
          </p:nvSpPr>
          <p:spPr>
            <a:xfrm flipH="false" flipV="false" rot="5400000">
              <a:off x="7316334"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5400000">
              <a:off x="1829084" y="0"/>
              <a:ext cx="1520881" cy="1520881"/>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9" id="9"/>
            <p:cNvSpPr/>
            <p:nvPr/>
          </p:nvSpPr>
          <p:spPr>
            <a:xfrm flipH="false" flipV="false" rot="5400000">
              <a:off x="3658167"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0"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5400000">
              <a:off x="9145418" y="0"/>
              <a:ext cx="1520881" cy="1520881"/>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3" id="13"/>
            <p:cNvSpPr/>
            <p:nvPr/>
          </p:nvSpPr>
          <p:spPr>
            <a:xfrm flipH="false" flipV="false" rot="5400000">
              <a:off x="10974501"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a:grpSpLocks noChangeAspect="true"/>
            </p:cNvGrpSpPr>
            <p:nvPr/>
          </p:nvGrpSpPr>
          <p:grpSpPr>
            <a:xfrm rot="5400000">
              <a:off x="12803585" y="0"/>
              <a:ext cx="1520881" cy="1520881"/>
              <a:chOff x="0" y="0"/>
              <a:chExt cx="1708150" cy="1708150"/>
            </a:xfrm>
          </p:grpSpPr>
          <p:sp>
            <p:nvSpPr>
              <p:cNvPr name="Freeform 15" id="1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6" id="16"/>
            <p:cNvSpPr/>
            <p:nvPr/>
          </p:nvSpPr>
          <p:spPr>
            <a:xfrm flipH="false" flipV="false" rot="5400000">
              <a:off x="14632668"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a:grpSpLocks noChangeAspect="true"/>
            </p:cNvGrpSpPr>
            <p:nvPr/>
          </p:nvGrpSpPr>
          <p:grpSpPr>
            <a:xfrm rot="5400000">
              <a:off x="16461752" y="0"/>
              <a:ext cx="1520881" cy="1520881"/>
              <a:chOff x="0" y="0"/>
              <a:chExt cx="1708150" cy="1708150"/>
            </a:xfrm>
          </p:grpSpPr>
          <p:sp>
            <p:nvSpPr>
              <p:cNvPr name="Freeform 18" id="1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sp>
          <p:nvSpPr>
            <p:cNvPr name="Freeform 19" id="19"/>
            <p:cNvSpPr/>
            <p:nvPr/>
          </p:nvSpPr>
          <p:spPr>
            <a:xfrm flipH="false" flipV="false" rot="5400000">
              <a:off x="18290835"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a:grpSpLocks noChangeAspect="true"/>
            </p:cNvGrpSpPr>
            <p:nvPr/>
          </p:nvGrpSpPr>
          <p:grpSpPr>
            <a:xfrm rot="5400000">
              <a:off x="20119919" y="0"/>
              <a:ext cx="1520881" cy="1520881"/>
              <a:chOff x="0" y="0"/>
              <a:chExt cx="1708150" cy="1708150"/>
            </a:xfrm>
          </p:grpSpPr>
          <p:sp>
            <p:nvSpPr>
              <p:cNvPr name="Freeform 21" id="2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ADDFF"/>
              </a:solidFill>
            </p:spPr>
          </p:sp>
        </p:grpSp>
      </p:grpSp>
      <p:sp>
        <p:nvSpPr>
          <p:cNvPr name="Freeform 22" id="22"/>
          <p:cNvSpPr/>
          <p:nvPr/>
        </p:nvSpPr>
        <p:spPr>
          <a:xfrm flipH="false" flipV="false" rot="0">
            <a:off x="1028700" y="2654619"/>
            <a:ext cx="10975527" cy="4023412"/>
          </a:xfrm>
          <a:custGeom>
            <a:avLst/>
            <a:gdLst/>
            <a:ahLst/>
            <a:cxnLst/>
            <a:rect r="r" b="b" t="t" l="l"/>
            <a:pathLst>
              <a:path h="4023412" w="10975527">
                <a:moveTo>
                  <a:pt x="0" y="0"/>
                </a:moveTo>
                <a:lnTo>
                  <a:pt x="10975527" y="0"/>
                </a:lnTo>
                <a:lnTo>
                  <a:pt x="10975527" y="4023412"/>
                </a:lnTo>
                <a:lnTo>
                  <a:pt x="0" y="4023412"/>
                </a:lnTo>
                <a:lnTo>
                  <a:pt x="0" y="0"/>
                </a:lnTo>
                <a:close/>
              </a:path>
            </a:pathLst>
          </a:custGeom>
          <a:blipFill>
            <a:blip r:embed="rId4"/>
            <a:stretch>
              <a:fillRect l="0" t="0" r="0" b="0"/>
            </a:stretch>
          </a:blipFill>
        </p:spPr>
      </p:sp>
      <p:sp>
        <p:nvSpPr>
          <p:cNvPr name="Freeform 23" id="23"/>
          <p:cNvSpPr/>
          <p:nvPr/>
        </p:nvSpPr>
        <p:spPr>
          <a:xfrm flipH="false" flipV="false" rot="0">
            <a:off x="12768495" y="2654619"/>
            <a:ext cx="4490805" cy="5603911"/>
          </a:xfrm>
          <a:custGeom>
            <a:avLst/>
            <a:gdLst/>
            <a:ahLst/>
            <a:cxnLst/>
            <a:rect r="r" b="b" t="t" l="l"/>
            <a:pathLst>
              <a:path h="5603911" w="4490805">
                <a:moveTo>
                  <a:pt x="0" y="0"/>
                </a:moveTo>
                <a:lnTo>
                  <a:pt x="4490805" y="0"/>
                </a:lnTo>
                <a:lnTo>
                  <a:pt x="4490805" y="5603912"/>
                </a:lnTo>
                <a:lnTo>
                  <a:pt x="0" y="5603912"/>
                </a:lnTo>
                <a:lnTo>
                  <a:pt x="0" y="0"/>
                </a:lnTo>
                <a:close/>
              </a:path>
            </a:pathLst>
          </a:custGeom>
          <a:blipFill>
            <a:blip r:embed="rId5"/>
            <a:stretch>
              <a:fillRect l="0" t="0" r="0" b="0"/>
            </a:stretch>
          </a:blipFill>
        </p:spPr>
      </p:sp>
      <p:sp>
        <p:nvSpPr>
          <p:cNvPr name="TextBox 24" id="24"/>
          <p:cNvSpPr txBox="true"/>
          <p:nvPr/>
        </p:nvSpPr>
        <p:spPr>
          <a:xfrm rot="0">
            <a:off x="1028700" y="981075"/>
            <a:ext cx="16546343" cy="1311197"/>
          </a:xfrm>
          <a:prstGeom prst="rect">
            <a:avLst/>
          </a:prstGeom>
        </p:spPr>
        <p:txBody>
          <a:bodyPr anchor="t" rtlCol="false" tIns="0" lIns="0" bIns="0" rIns="0">
            <a:spAutoFit/>
          </a:bodyPr>
          <a:lstStyle/>
          <a:p>
            <a:pPr marL="0" indent="0" lvl="0">
              <a:lnSpc>
                <a:spcPts val="5207"/>
              </a:lnSpc>
            </a:pPr>
            <a:r>
              <a:rPr lang="en-US" sz="4006">
                <a:solidFill>
                  <a:srgbClr val="000000"/>
                </a:solidFill>
                <a:latin typeface="Montserrat Classic Bold"/>
              </a:rPr>
              <a:t>Tạo 1 bảng dữ liệu để hiển thị thông tin về tên lớp trong bộ dữ liệu Fashion MNIST và tên Tiếng Việt tương ứng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7265" y="-375107"/>
            <a:ext cx="20203829" cy="11037214"/>
            <a:chOff x="0" y="0"/>
            <a:chExt cx="5321173" cy="2906921"/>
          </a:xfrm>
        </p:grpSpPr>
        <p:sp>
          <p:nvSpPr>
            <p:cNvPr name="Freeform 3" id="3"/>
            <p:cNvSpPr/>
            <p:nvPr/>
          </p:nvSpPr>
          <p:spPr>
            <a:xfrm flipH="false" flipV="false" rot="0">
              <a:off x="0" y="0"/>
              <a:ext cx="5321173" cy="2906921"/>
            </a:xfrm>
            <a:custGeom>
              <a:avLst/>
              <a:gdLst/>
              <a:ahLst/>
              <a:cxnLst/>
              <a:rect r="r" b="b" t="t" l="l"/>
              <a:pathLst>
                <a:path h="2906921" w="5321173">
                  <a:moveTo>
                    <a:pt x="0" y="0"/>
                  </a:moveTo>
                  <a:lnTo>
                    <a:pt x="5321173" y="0"/>
                  </a:lnTo>
                  <a:lnTo>
                    <a:pt x="5321173" y="2906921"/>
                  </a:lnTo>
                  <a:lnTo>
                    <a:pt x="0" y="2906921"/>
                  </a:lnTo>
                  <a:close/>
                </a:path>
              </a:pathLst>
            </a:custGeom>
            <a:solidFill>
              <a:srgbClr val="CADDF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0316" y="0"/>
            <a:ext cx="1536700" cy="10287000"/>
            <a:chOff x="0" y="0"/>
            <a:chExt cx="404728" cy="2709333"/>
          </a:xfrm>
        </p:grpSpPr>
        <p:sp>
          <p:nvSpPr>
            <p:cNvPr name="Freeform 6" id="6"/>
            <p:cNvSpPr/>
            <p:nvPr/>
          </p:nvSpPr>
          <p:spPr>
            <a:xfrm flipH="false" flipV="false" rot="0">
              <a:off x="0" y="0"/>
              <a:ext cx="404728" cy="2709333"/>
            </a:xfrm>
            <a:custGeom>
              <a:avLst/>
              <a:gdLst/>
              <a:ahLst/>
              <a:cxnLst/>
              <a:rect r="r" b="b" t="t" l="l"/>
              <a:pathLst>
                <a:path h="2709333" w="404728">
                  <a:moveTo>
                    <a:pt x="0" y="0"/>
                  </a:moveTo>
                  <a:lnTo>
                    <a:pt x="404728" y="0"/>
                  </a:lnTo>
                  <a:lnTo>
                    <a:pt x="404728" y="2709333"/>
                  </a:lnTo>
                  <a:lnTo>
                    <a:pt x="0" y="2709333"/>
                  </a:lnTo>
                  <a:close/>
                </a:path>
              </a:pathLst>
            </a:custGeom>
            <a:solidFill>
              <a:srgbClr val="A1B3D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2187583" y="1571128"/>
            <a:ext cx="5005168" cy="2164397"/>
          </a:xfrm>
          <a:custGeom>
            <a:avLst/>
            <a:gdLst/>
            <a:ahLst/>
            <a:cxnLst/>
            <a:rect r="r" b="b" t="t" l="l"/>
            <a:pathLst>
              <a:path h="2164397" w="5005168">
                <a:moveTo>
                  <a:pt x="0" y="0"/>
                </a:moveTo>
                <a:lnTo>
                  <a:pt x="5005167" y="0"/>
                </a:lnTo>
                <a:lnTo>
                  <a:pt x="5005167" y="2164397"/>
                </a:lnTo>
                <a:lnTo>
                  <a:pt x="0" y="2164397"/>
                </a:lnTo>
                <a:lnTo>
                  <a:pt x="0" y="0"/>
                </a:lnTo>
                <a:close/>
              </a:path>
            </a:pathLst>
          </a:custGeom>
          <a:blipFill>
            <a:blip r:embed="rId2"/>
            <a:stretch>
              <a:fillRect l="0" t="0" r="0" b="0"/>
            </a:stretch>
          </a:blipFill>
        </p:spPr>
      </p:sp>
      <p:sp>
        <p:nvSpPr>
          <p:cNvPr name="Freeform 9" id="9"/>
          <p:cNvSpPr/>
          <p:nvPr/>
        </p:nvSpPr>
        <p:spPr>
          <a:xfrm flipH="false" flipV="false" rot="0">
            <a:off x="10815648" y="653855"/>
            <a:ext cx="6675694" cy="5637739"/>
          </a:xfrm>
          <a:custGeom>
            <a:avLst/>
            <a:gdLst/>
            <a:ahLst/>
            <a:cxnLst/>
            <a:rect r="r" b="b" t="t" l="l"/>
            <a:pathLst>
              <a:path h="5637739" w="6675694">
                <a:moveTo>
                  <a:pt x="0" y="0"/>
                </a:moveTo>
                <a:lnTo>
                  <a:pt x="6675694" y="0"/>
                </a:lnTo>
                <a:lnTo>
                  <a:pt x="6675694" y="5637738"/>
                </a:lnTo>
                <a:lnTo>
                  <a:pt x="0" y="5637738"/>
                </a:lnTo>
                <a:lnTo>
                  <a:pt x="0" y="0"/>
                </a:lnTo>
                <a:close/>
              </a:path>
            </a:pathLst>
          </a:custGeom>
          <a:blipFill>
            <a:blip r:embed="rId3"/>
            <a:stretch>
              <a:fillRect l="0" t="0" r="0" b="0"/>
            </a:stretch>
          </a:blipFill>
        </p:spPr>
      </p:sp>
      <p:sp>
        <p:nvSpPr>
          <p:cNvPr name="Freeform 10" id="10"/>
          <p:cNvSpPr/>
          <p:nvPr/>
        </p:nvSpPr>
        <p:spPr>
          <a:xfrm flipH="false" flipV="false" rot="0">
            <a:off x="2187583" y="4869538"/>
            <a:ext cx="5005168" cy="1652797"/>
          </a:xfrm>
          <a:custGeom>
            <a:avLst/>
            <a:gdLst/>
            <a:ahLst/>
            <a:cxnLst/>
            <a:rect r="r" b="b" t="t" l="l"/>
            <a:pathLst>
              <a:path h="1652797" w="5005168">
                <a:moveTo>
                  <a:pt x="0" y="0"/>
                </a:moveTo>
                <a:lnTo>
                  <a:pt x="5005167" y="0"/>
                </a:lnTo>
                <a:lnTo>
                  <a:pt x="5005167" y="1652797"/>
                </a:lnTo>
                <a:lnTo>
                  <a:pt x="0" y="1652797"/>
                </a:lnTo>
                <a:lnTo>
                  <a:pt x="0" y="0"/>
                </a:lnTo>
                <a:close/>
              </a:path>
            </a:pathLst>
          </a:custGeom>
          <a:blipFill>
            <a:blip r:embed="rId4"/>
            <a:stretch>
              <a:fillRect l="0" t="0" r="0" b="0"/>
            </a:stretch>
          </a:blipFill>
        </p:spPr>
      </p:sp>
      <p:sp>
        <p:nvSpPr>
          <p:cNvPr name="TextBox 11" id="11"/>
          <p:cNvSpPr txBox="true"/>
          <p:nvPr/>
        </p:nvSpPr>
        <p:spPr>
          <a:xfrm rot="0">
            <a:off x="1526384" y="606230"/>
            <a:ext cx="7339146" cy="422470"/>
          </a:xfrm>
          <a:prstGeom prst="rect">
            <a:avLst/>
          </a:prstGeom>
        </p:spPr>
        <p:txBody>
          <a:bodyPr anchor="t" rtlCol="false" tIns="0" lIns="0" bIns="0" rIns="0">
            <a:spAutoFit/>
          </a:bodyPr>
          <a:lstStyle/>
          <a:p>
            <a:pPr algn="ctr">
              <a:lnSpc>
                <a:spcPts val="3489"/>
              </a:lnSpc>
              <a:spcBef>
                <a:spcPct val="0"/>
              </a:spcBef>
            </a:pPr>
            <a:r>
              <a:rPr lang="en-US" sz="2492">
                <a:solidFill>
                  <a:srgbClr val="000000"/>
                </a:solidFill>
                <a:latin typeface="Montserrat Classic"/>
              </a:rPr>
              <a:t>Hiển thị hình ảnh từ tập dữ liệu x_train</a:t>
            </a:r>
          </a:p>
        </p:txBody>
      </p:sp>
      <p:sp>
        <p:nvSpPr>
          <p:cNvPr name="TextBox 12" id="12"/>
          <p:cNvSpPr txBox="true"/>
          <p:nvPr/>
        </p:nvSpPr>
        <p:spPr>
          <a:xfrm rot="0">
            <a:off x="1798059" y="4063837"/>
            <a:ext cx="8524466" cy="422470"/>
          </a:xfrm>
          <a:prstGeom prst="rect">
            <a:avLst/>
          </a:prstGeom>
        </p:spPr>
        <p:txBody>
          <a:bodyPr anchor="t" rtlCol="false" tIns="0" lIns="0" bIns="0" rIns="0">
            <a:spAutoFit/>
          </a:bodyPr>
          <a:lstStyle/>
          <a:p>
            <a:pPr algn="ctr">
              <a:lnSpc>
                <a:spcPts val="3489"/>
              </a:lnSpc>
              <a:spcBef>
                <a:spcPct val="0"/>
              </a:spcBef>
            </a:pPr>
            <a:r>
              <a:rPr lang="en-US" sz="2492">
                <a:solidFill>
                  <a:srgbClr val="000000"/>
                </a:solidFill>
                <a:latin typeface="Montserrat Classic"/>
              </a:rPr>
              <a:t>=&gt; Hiển thị nhãn tương ứng với hình ảnh từ tập y_train</a:t>
            </a:r>
          </a:p>
        </p:txBody>
      </p:sp>
      <p:sp>
        <p:nvSpPr>
          <p:cNvPr name="TextBox 13" id="13"/>
          <p:cNvSpPr txBox="true"/>
          <p:nvPr/>
        </p:nvSpPr>
        <p:spPr>
          <a:xfrm rot="0">
            <a:off x="758034" y="7017635"/>
            <a:ext cx="11657789" cy="860620"/>
          </a:xfrm>
          <a:prstGeom prst="rect">
            <a:avLst/>
          </a:prstGeom>
        </p:spPr>
        <p:txBody>
          <a:bodyPr anchor="t" rtlCol="false" tIns="0" lIns="0" bIns="0" rIns="0">
            <a:spAutoFit/>
          </a:bodyPr>
          <a:lstStyle/>
          <a:p>
            <a:pPr algn="ctr">
              <a:lnSpc>
                <a:spcPts val="3489"/>
              </a:lnSpc>
            </a:pPr>
            <a:r>
              <a:rPr lang="en-US" sz="2492">
                <a:solidFill>
                  <a:srgbClr val="000000"/>
                </a:solidFill>
                <a:latin typeface="Montserrat Classic"/>
              </a:rPr>
              <a:t>=&gt;Nhãn ứng với hình ảnh trên là 7 =&gt; Sneaker (Giày thể thao)</a:t>
            </a:r>
          </a:p>
          <a:p>
            <a:pPr algn="ctr">
              <a:lnSpc>
                <a:spcPts val="348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8591240" y="0"/>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216634" y="0"/>
            <a:ext cx="10071366" cy="10287000"/>
          </a:xfrm>
          <a:custGeom>
            <a:avLst/>
            <a:gdLst/>
            <a:ahLst/>
            <a:cxnLst/>
            <a:rect r="r" b="b" t="t" l="l"/>
            <a:pathLst>
              <a:path h="10287000" w="10071366">
                <a:moveTo>
                  <a:pt x="0" y="0"/>
                </a:moveTo>
                <a:lnTo>
                  <a:pt x="10071366" y="0"/>
                </a:lnTo>
                <a:lnTo>
                  <a:pt x="10071366"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1028700" y="4334141"/>
            <a:ext cx="6826162" cy="1494893"/>
          </a:xfrm>
          <a:prstGeom prst="rect">
            <a:avLst/>
          </a:prstGeom>
        </p:spPr>
        <p:txBody>
          <a:bodyPr anchor="t" rtlCol="false" tIns="0" lIns="0" bIns="0" rIns="0">
            <a:spAutoFit/>
          </a:bodyPr>
          <a:lstStyle/>
          <a:p>
            <a:pPr algn="l" marL="0" indent="0" lvl="0">
              <a:lnSpc>
                <a:spcPts val="6020"/>
              </a:lnSpc>
              <a:spcBef>
                <a:spcPct val="0"/>
              </a:spcBef>
            </a:pPr>
            <a:r>
              <a:rPr lang="en-US" sz="4013">
                <a:solidFill>
                  <a:srgbClr val="000000"/>
                </a:solidFill>
                <a:latin typeface="Lato Bold"/>
              </a:rPr>
              <a:t>Hiển thị 20 hình ảnh đầu của tập train và nhãn tương ứng:</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549368" y="4367806"/>
            <a:ext cx="2976071" cy="2350201"/>
            <a:chOff x="0" y="0"/>
            <a:chExt cx="783821" cy="618983"/>
          </a:xfrm>
        </p:grpSpPr>
        <p:sp>
          <p:nvSpPr>
            <p:cNvPr name="Freeform 3" id="3"/>
            <p:cNvSpPr/>
            <p:nvPr/>
          </p:nvSpPr>
          <p:spPr>
            <a:xfrm flipH="false" flipV="false" rot="0">
              <a:off x="0" y="0"/>
              <a:ext cx="783821" cy="618983"/>
            </a:xfrm>
            <a:custGeom>
              <a:avLst/>
              <a:gdLst/>
              <a:ahLst/>
              <a:cxnLst/>
              <a:rect r="r" b="b" t="t" l="l"/>
              <a:pathLst>
                <a:path h="618983" w="783821">
                  <a:moveTo>
                    <a:pt x="88447" y="0"/>
                  </a:moveTo>
                  <a:lnTo>
                    <a:pt x="695374" y="0"/>
                  </a:lnTo>
                  <a:cubicBezTo>
                    <a:pt x="744222" y="0"/>
                    <a:pt x="783821" y="39599"/>
                    <a:pt x="783821" y="88447"/>
                  </a:cubicBezTo>
                  <a:lnTo>
                    <a:pt x="783821" y="530536"/>
                  </a:lnTo>
                  <a:cubicBezTo>
                    <a:pt x="783821" y="553993"/>
                    <a:pt x="774503" y="576490"/>
                    <a:pt x="757915" y="593077"/>
                  </a:cubicBezTo>
                  <a:cubicBezTo>
                    <a:pt x="741328" y="609664"/>
                    <a:pt x="718831" y="618983"/>
                    <a:pt x="695374" y="618983"/>
                  </a:cubicBezTo>
                  <a:lnTo>
                    <a:pt x="88447" y="618983"/>
                  </a:lnTo>
                  <a:cubicBezTo>
                    <a:pt x="64990" y="618983"/>
                    <a:pt x="42493" y="609664"/>
                    <a:pt x="25906" y="593077"/>
                  </a:cubicBezTo>
                  <a:cubicBezTo>
                    <a:pt x="9319" y="576490"/>
                    <a:pt x="0" y="553993"/>
                    <a:pt x="0" y="530536"/>
                  </a:cubicBezTo>
                  <a:lnTo>
                    <a:pt x="0" y="88447"/>
                  </a:lnTo>
                  <a:cubicBezTo>
                    <a:pt x="0" y="64990"/>
                    <a:pt x="9319" y="42493"/>
                    <a:pt x="25906" y="25906"/>
                  </a:cubicBezTo>
                  <a:cubicBezTo>
                    <a:pt x="42493" y="9319"/>
                    <a:pt x="64990" y="0"/>
                    <a:pt x="88447"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883417" y="4342774"/>
            <a:ext cx="2884231" cy="2350201"/>
            <a:chOff x="0" y="0"/>
            <a:chExt cx="759633" cy="618983"/>
          </a:xfrm>
        </p:grpSpPr>
        <p:sp>
          <p:nvSpPr>
            <p:cNvPr name="Freeform 6" id="6"/>
            <p:cNvSpPr/>
            <p:nvPr/>
          </p:nvSpPr>
          <p:spPr>
            <a:xfrm flipH="false" flipV="false" rot="0">
              <a:off x="0" y="0"/>
              <a:ext cx="759633" cy="618983"/>
            </a:xfrm>
            <a:custGeom>
              <a:avLst/>
              <a:gdLst/>
              <a:ahLst/>
              <a:cxnLst/>
              <a:rect r="r" b="b" t="t" l="l"/>
              <a:pathLst>
                <a:path h="618983" w="759633">
                  <a:moveTo>
                    <a:pt x="91264" y="0"/>
                  </a:moveTo>
                  <a:lnTo>
                    <a:pt x="668369" y="0"/>
                  </a:lnTo>
                  <a:cubicBezTo>
                    <a:pt x="718773" y="0"/>
                    <a:pt x="759633" y="40860"/>
                    <a:pt x="759633" y="91264"/>
                  </a:cubicBezTo>
                  <a:lnTo>
                    <a:pt x="759633" y="527719"/>
                  </a:lnTo>
                  <a:cubicBezTo>
                    <a:pt x="759633" y="578123"/>
                    <a:pt x="718773" y="618983"/>
                    <a:pt x="668369" y="618983"/>
                  </a:cubicBezTo>
                  <a:lnTo>
                    <a:pt x="91264" y="618983"/>
                  </a:lnTo>
                  <a:cubicBezTo>
                    <a:pt x="67059" y="618983"/>
                    <a:pt x="43846" y="609368"/>
                    <a:pt x="26730" y="592252"/>
                  </a:cubicBezTo>
                  <a:cubicBezTo>
                    <a:pt x="9615" y="575137"/>
                    <a:pt x="0" y="551924"/>
                    <a:pt x="0" y="527719"/>
                  </a:cubicBezTo>
                  <a:lnTo>
                    <a:pt x="0" y="91264"/>
                  </a:lnTo>
                  <a:cubicBezTo>
                    <a:pt x="0" y="40860"/>
                    <a:pt x="40860" y="0"/>
                    <a:pt x="91264"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2913577" y="4342774"/>
            <a:ext cx="3226216" cy="2350201"/>
            <a:chOff x="0" y="0"/>
            <a:chExt cx="849703" cy="618983"/>
          </a:xfrm>
        </p:grpSpPr>
        <p:sp>
          <p:nvSpPr>
            <p:cNvPr name="Freeform 9" id="9"/>
            <p:cNvSpPr/>
            <p:nvPr/>
          </p:nvSpPr>
          <p:spPr>
            <a:xfrm flipH="false" flipV="false" rot="0">
              <a:off x="0" y="0"/>
              <a:ext cx="849703" cy="618983"/>
            </a:xfrm>
            <a:custGeom>
              <a:avLst/>
              <a:gdLst/>
              <a:ahLst/>
              <a:cxnLst/>
              <a:rect r="r" b="b" t="t" l="l"/>
              <a:pathLst>
                <a:path h="618983" w="849703">
                  <a:moveTo>
                    <a:pt x="81589" y="0"/>
                  </a:moveTo>
                  <a:lnTo>
                    <a:pt x="768113" y="0"/>
                  </a:lnTo>
                  <a:cubicBezTo>
                    <a:pt x="789752" y="0"/>
                    <a:pt x="810505" y="8596"/>
                    <a:pt x="825806" y="23897"/>
                  </a:cubicBezTo>
                  <a:cubicBezTo>
                    <a:pt x="841107" y="39198"/>
                    <a:pt x="849703" y="59951"/>
                    <a:pt x="849703" y="81589"/>
                  </a:cubicBezTo>
                  <a:lnTo>
                    <a:pt x="849703" y="537393"/>
                  </a:lnTo>
                  <a:cubicBezTo>
                    <a:pt x="849703" y="582454"/>
                    <a:pt x="813174" y="618983"/>
                    <a:pt x="768113" y="618983"/>
                  </a:cubicBezTo>
                  <a:lnTo>
                    <a:pt x="81589" y="618983"/>
                  </a:lnTo>
                  <a:cubicBezTo>
                    <a:pt x="59951" y="618983"/>
                    <a:pt x="39198" y="610387"/>
                    <a:pt x="23897" y="595086"/>
                  </a:cubicBezTo>
                  <a:cubicBezTo>
                    <a:pt x="8596" y="579785"/>
                    <a:pt x="0" y="559032"/>
                    <a:pt x="0" y="537393"/>
                  </a:cubicBezTo>
                  <a:lnTo>
                    <a:pt x="0" y="81589"/>
                  </a:lnTo>
                  <a:cubicBezTo>
                    <a:pt x="0" y="59951"/>
                    <a:pt x="8596" y="39198"/>
                    <a:pt x="23897" y="23897"/>
                  </a:cubicBezTo>
                  <a:cubicBezTo>
                    <a:pt x="39198" y="8596"/>
                    <a:pt x="59951" y="0"/>
                    <a:pt x="81589"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6549368" y="5074911"/>
            <a:ext cx="3044404" cy="18218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Quy trình </a:t>
            </a:r>
          </a:p>
          <a:p>
            <a:pPr algn="ctr">
              <a:lnSpc>
                <a:spcPts val="3639"/>
              </a:lnSpc>
            </a:pPr>
            <a:r>
              <a:rPr lang="en-US" sz="2799">
                <a:solidFill>
                  <a:srgbClr val="000000"/>
                </a:solidFill>
                <a:latin typeface="Montserrat Classic Bold"/>
              </a:rPr>
              <a:t>đào tạo</a:t>
            </a:r>
          </a:p>
          <a:p>
            <a:pPr algn="ctr">
              <a:lnSpc>
                <a:spcPts val="3639"/>
              </a:lnSpc>
            </a:pPr>
          </a:p>
          <a:p>
            <a:pPr algn="ctr" marL="0" indent="0" lvl="0">
              <a:lnSpc>
                <a:spcPts val="3639"/>
              </a:lnSpc>
              <a:spcBef>
                <a:spcPct val="0"/>
              </a:spcBef>
            </a:pPr>
          </a:p>
        </p:txBody>
      </p:sp>
      <p:sp>
        <p:nvSpPr>
          <p:cNvPr name="TextBox 12" id="12"/>
          <p:cNvSpPr txBox="true"/>
          <p:nvPr/>
        </p:nvSpPr>
        <p:spPr>
          <a:xfrm rot="0">
            <a:off x="2767271" y="2333136"/>
            <a:ext cx="13213857" cy="1060116"/>
          </a:xfrm>
          <a:prstGeom prst="rect">
            <a:avLst/>
          </a:prstGeom>
        </p:spPr>
        <p:txBody>
          <a:bodyPr anchor="t" rtlCol="false" tIns="0" lIns="0" bIns="0" rIns="0">
            <a:spAutoFit/>
          </a:bodyPr>
          <a:lstStyle/>
          <a:p>
            <a:pPr algn="ctr" marL="0" indent="0" lvl="0">
              <a:lnSpc>
                <a:spcPts val="8092"/>
              </a:lnSpc>
              <a:spcBef>
                <a:spcPct val="0"/>
              </a:spcBef>
            </a:pPr>
            <a:r>
              <a:rPr lang="en-US" sz="8012">
                <a:solidFill>
                  <a:srgbClr val="000000"/>
                </a:solidFill>
                <a:latin typeface="Montserrat Semi-Bold Bold"/>
              </a:rPr>
              <a:t>Xây dựng mạng CNN</a:t>
            </a:r>
          </a:p>
        </p:txBody>
      </p:sp>
      <p:sp>
        <p:nvSpPr>
          <p:cNvPr name="TextBox 13" id="13"/>
          <p:cNvSpPr txBox="true"/>
          <p:nvPr/>
        </p:nvSpPr>
        <p:spPr>
          <a:xfrm rot="0">
            <a:off x="3015980" y="5105400"/>
            <a:ext cx="3044213" cy="907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Xây dựng </a:t>
            </a:r>
          </a:p>
          <a:p>
            <a:pPr algn="ctr" marL="0" indent="0" lvl="0">
              <a:lnSpc>
                <a:spcPts val="3639"/>
              </a:lnSpc>
              <a:spcBef>
                <a:spcPct val="0"/>
              </a:spcBef>
            </a:pPr>
            <a:r>
              <a:rPr lang="en-US" sz="2799">
                <a:solidFill>
                  <a:srgbClr val="000000"/>
                </a:solidFill>
                <a:latin typeface="Montserrat Classic Bold"/>
              </a:rPr>
              <a:t>mô hình</a:t>
            </a:r>
          </a:p>
        </p:txBody>
      </p:sp>
      <p:sp>
        <p:nvSpPr>
          <p:cNvPr name="TextBox 14" id="14"/>
          <p:cNvSpPr txBox="true"/>
          <p:nvPr/>
        </p:nvSpPr>
        <p:spPr>
          <a:xfrm rot="0">
            <a:off x="9804947" y="5105400"/>
            <a:ext cx="3044213" cy="907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Dánh giá </a:t>
            </a:r>
          </a:p>
          <a:p>
            <a:pPr algn="ctr" marL="0" indent="0" lvl="0">
              <a:lnSpc>
                <a:spcPts val="3639"/>
              </a:lnSpc>
              <a:spcBef>
                <a:spcPct val="0"/>
              </a:spcBef>
            </a:pPr>
            <a:r>
              <a:rPr lang="en-US" sz="2799">
                <a:solidFill>
                  <a:srgbClr val="000000"/>
                </a:solidFill>
                <a:latin typeface="Montserrat Classic Bold"/>
              </a:rPr>
              <a:t>mô hình</a:t>
            </a:r>
          </a:p>
        </p:txBody>
      </p:sp>
      <p:grpSp>
        <p:nvGrpSpPr>
          <p:cNvPr name="Group 15" id="15"/>
          <p:cNvGrpSpPr/>
          <p:nvPr/>
        </p:nvGrpSpPr>
        <p:grpSpPr>
          <a:xfrm rot="0">
            <a:off x="13060335" y="4367806"/>
            <a:ext cx="3246465" cy="2350201"/>
            <a:chOff x="0" y="0"/>
            <a:chExt cx="855036" cy="618983"/>
          </a:xfrm>
        </p:grpSpPr>
        <p:sp>
          <p:nvSpPr>
            <p:cNvPr name="Freeform 16" id="16"/>
            <p:cNvSpPr/>
            <p:nvPr/>
          </p:nvSpPr>
          <p:spPr>
            <a:xfrm flipH="false" flipV="false" rot="0">
              <a:off x="0" y="0"/>
              <a:ext cx="855036" cy="618983"/>
            </a:xfrm>
            <a:custGeom>
              <a:avLst/>
              <a:gdLst/>
              <a:ahLst/>
              <a:cxnLst/>
              <a:rect r="r" b="b" t="t" l="l"/>
              <a:pathLst>
                <a:path h="618983" w="855036">
                  <a:moveTo>
                    <a:pt x="81081" y="0"/>
                  </a:moveTo>
                  <a:lnTo>
                    <a:pt x="773956" y="0"/>
                  </a:lnTo>
                  <a:cubicBezTo>
                    <a:pt x="818735" y="0"/>
                    <a:pt x="855036" y="36301"/>
                    <a:pt x="855036" y="81081"/>
                  </a:cubicBezTo>
                  <a:lnTo>
                    <a:pt x="855036" y="537902"/>
                  </a:lnTo>
                  <a:cubicBezTo>
                    <a:pt x="855036" y="559406"/>
                    <a:pt x="846494" y="580029"/>
                    <a:pt x="831288" y="595235"/>
                  </a:cubicBezTo>
                  <a:cubicBezTo>
                    <a:pt x="816083" y="610441"/>
                    <a:pt x="795459" y="618983"/>
                    <a:pt x="773956" y="618983"/>
                  </a:cubicBezTo>
                  <a:lnTo>
                    <a:pt x="81081" y="618983"/>
                  </a:lnTo>
                  <a:cubicBezTo>
                    <a:pt x="59577" y="618983"/>
                    <a:pt x="38954" y="610441"/>
                    <a:pt x="23748" y="595235"/>
                  </a:cubicBezTo>
                  <a:cubicBezTo>
                    <a:pt x="8542" y="580029"/>
                    <a:pt x="0" y="559406"/>
                    <a:pt x="0" y="537902"/>
                  </a:cubicBezTo>
                  <a:lnTo>
                    <a:pt x="0" y="81081"/>
                  </a:lnTo>
                  <a:cubicBezTo>
                    <a:pt x="0" y="59577"/>
                    <a:pt x="8542" y="38954"/>
                    <a:pt x="23748" y="23748"/>
                  </a:cubicBezTo>
                  <a:cubicBezTo>
                    <a:pt x="38954" y="8542"/>
                    <a:pt x="59577" y="0"/>
                    <a:pt x="81081" y="0"/>
                  </a:cubicBezTo>
                  <a:close/>
                </a:path>
              </a:pathLst>
            </a:custGeom>
            <a:solidFill>
              <a:srgbClr val="CADDFF"/>
            </a:solidFill>
            <a:ln w="19050">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13180511" y="5165808"/>
            <a:ext cx="304421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Hiển thị ma trận nhầm lẫn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0029" y="0"/>
            <a:ext cx="18298316" cy="1705045"/>
            <a:chOff x="0" y="0"/>
            <a:chExt cx="4819310" cy="449065"/>
          </a:xfrm>
        </p:grpSpPr>
        <p:sp>
          <p:nvSpPr>
            <p:cNvPr name="Freeform 3" id="3"/>
            <p:cNvSpPr/>
            <p:nvPr/>
          </p:nvSpPr>
          <p:spPr>
            <a:xfrm flipH="false" flipV="false" rot="0">
              <a:off x="0" y="0"/>
              <a:ext cx="4819310" cy="449065"/>
            </a:xfrm>
            <a:custGeom>
              <a:avLst/>
              <a:gdLst/>
              <a:ahLst/>
              <a:cxnLst/>
              <a:rect r="r" b="b" t="t" l="l"/>
              <a:pathLst>
                <a:path h="449065" w="4819310">
                  <a:moveTo>
                    <a:pt x="0" y="0"/>
                  </a:moveTo>
                  <a:lnTo>
                    <a:pt x="4819310" y="0"/>
                  </a:lnTo>
                  <a:lnTo>
                    <a:pt x="4819310" y="449065"/>
                  </a:lnTo>
                  <a:lnTo>
                    <a:pt x="0" y="449065"/>
                  </a:lnTo>
                  <a:close/>
                </a:path>
              </a:pathLst>
            </a:custGeom>
            <a:solidFill>
              <a:srgbClr val="CADDF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0316" y="0"/>
            <a:ext cx="1536700" cy="10287000"/>
            <a:chOff x="0" y="0"/>
            <a:chExt cx="404728" cy="2709333"/>
          </a:xfrm>
        </p:grpSpPr>
        <p:sp>
          <p:nvSpPr>
            <p:cNvPr name="Freeform 6" id="6"/>
            <p:cNvSpPr/>
            <p:nvPr/>
          </p:nvSpPr>
          <p:spPr>
            <a:xfrm flipH="false" flipV="false" rot="0">
              <a:off x="0" y="0"/>
              <a:ext cx="404728" cy="2709333"/>
            </a:xfrm>
            <a:custGeom>
              <a:avLst/>
              <a:gdLst/>
              <a:ahLst/>
              <a:cxnLst/>
              <a:rect r="r" b="b" t="t" l="l"/>
              <a:pathLst>
                <a:path h="2709333" w="404728">
                  <a:moveTo>
                    <a:pt x="0" y="0"/>
                  </a:moveTo>
                  <a:lnTo>
                    <a:pt x="404728" y="0"/>
                  </a:lnTo>
                  <a:lnTo>
                    <a:pt x="404728" y="2709333"/>
                  </a:lnTo>
                  <a:lnTo>
                    <a:pt x="0" y="2709333"/>
                  </a:lnTo>
                  <a:close/>
                </a:path>
              </a:pathLst>
            </a:custGeom>
            <a:solidFill>
              <a:srgbClr val="A1B3D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4127550" y="1830020"/>
            <a:ext cx="11080273" cy="8135621"/>
          </a:xfrm>
          <a:custGeom>
            <a:avLst/>
            <a:gdLst/>
            <a:ahLst/>
            <a:cxnLst/>
            <a:rect r="r" b="b" t="t" l="l"/>
            <a:pathLst>
              <a:path h="8135621" w="11080273">
                <a:moveTo>
                  <a:pt x="0" y="0"/>
                </a:moveTo>
                <a:lnTo>
                  <a:pt x="11080273" y="0"/>
                </a:lnTo>
                <a:lnTo>
                  <a:pt x="11080273" y="8135621"/>
                </a:lnTo>
                <a:lnTo>
                  <a:pt x="0" y="8135621"/>
                </a:lnTo>
                <a:lnTo>
                  <a:pt x="0" y="0"/>
                </a:lnTo>
                <a:close/>
              </a:path>
            </a:pathLst>
          </a:custGeom>
          <a:blipFill>
            <a:blip r:embed="rId2"/>
            <a:stretch>
              <a:fillRect l="0" t="0" r="0" b="0"/>
            </a:stretch>
          </a:blipFill>
        </p:spPr>
      </p:sp>
      <p:sp>
        <p:nvSpPr>
          <p:cNvPr name="TextBox 9" id="9"/>
          <p:cNvSpPr txBox="true"/>
          <p:nvPr/>
        </p:nvSpPr>
        <p:spPr>
          <a:xfrm rot="0">
            <a:off x="2402603" y="1830020"/>
            <a:ext cx="12161832" cy="447675"/>
          </a:xfrm>
          <a:prstGeom prst="rect">
            <a:avLst/>
          </a:prstGeom>
        </p:spPr>
        <p:txBody>
          <a:bodyPr anchor="t" rtlCol="false" tIns="0" lIns="0" bIns="0" rIns="0">
            <a:spAutoFit/>
          </a:bodyPr>
          <a:lstStyle/>
          <a:p>
            <a:pPr algn="ctr" marL="0" indent="0" lvl="0">
              <a:lnSpc>
                <a:spcPts val="3599"/>
              </a:lnSpc>
              <a:spcBef>
                <a:spcPct val="0"/>
              </a:spcBef>
            </a:pPr>
          </a:p>
        </p:txBody>
      </p:sp>
      <p:sp>
        <p:nvSpPr>
          <p:cNvPr name="TextBox 10" id="10"/>
          <p:cNvSpPr txBox="true"/>
          <p:nvPr/>
        </p:nvSpPr>
        <p:spPr>
          <a:xfrm rot="0">
            <a:off x="5303039" y="616383"/>
            <a:ext cx="8975721" cy="826185"/>
          </a:xfrm>
          <a:prstGeom prst="rect">
            <a:avLst/>
          </a:prstGeom>
        </p:spPr>
        <p:txBody>
          <a:bodyPr anchor="t" rtlCol="false" tIns="0" lIns="0" bIns="0" rIns="0">
            <a:spAutoFit/>
          </a:bodyPr>
          <a:lstStyle/>
          <a:p>
            <a:pPr algn="ctr" marL="0" indent="0" lvl="0">
              <a:lnSpc>
                <a:spcPts val="6274"/>
              </a:lnSpc>
              <a:spcBef>
                <a:spcPct val="0"/>
              </a:spcBef>
            </a:pPr>
            <a:r>
              <a:rPr lang="en-US" sz="6212">
                <a:solidFill>
                  <a:srgbClr val="000000"/>
                </a:solidFill>
                <a:latin typeface="Montserrat Semi-Bold Bold"/>
              </a:rPr>
              <a:t>Xây dựng mô hình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9114628" y="2093031"/>
            <a:ext cx="7958219" cy="657860"/>
          </a:xfrm>
          <a:prstGeom prst="rect">
            <a:avLst/>
          </a:prstGeom>
        </p:spPr>
        <p:txBody>
          <a:bodyPr anchor="t" rtlCol="false" tIns="0" lIns="0" bIns="0" rIns="0">
            <a:spAutoFit/>
          </a:bodyPr>
          <a:lstStyle/>
          <a:p>
            <a:pPr algn="l">
              <a:lnSpc>
                <a:spcPts val="5800"/>
              </a:lnSpc>
            </a:pPr>
            <a:r>
              <a:rPr lang="en-US" sz="2900">
                <a:solidFill>
                  <a:srgbClr val="000000"/>
                </a:solidFill>
                <a:latin typeface="Montserrat Semi-Bold"/>
              </a:rPr>
              <a:t>Giới thiệu về tập dữ liệu FASHION MNIST</a:t>
            </a:r>
          </a:p>
        </p:txBody>
      </p:sp>
      <p:grpSp>
        <p:nvGrpSpPr>
          <p:cNvPr name="Group 3" id="3"/>
          <p:cNvGrpSpPr/>
          <p:nvPr/>
        </p:nvGrpSpPr>
        <p:grpSpPr>
          <a:xfrm rot="0">
            <a:off x="7931076" y="2009201"/>
            <a:ext cx="927410" cy="92741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5" id="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6" id="6"/>
          <p:cNvSpPr txBox="true"/>
          <p:nvPr/>
        </p:nvSpPr>
        <p:spPr>
          <a:xfrm rot="0">
            <a:off x="8261490" y="190864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7" id="7"/>
          <p:cNvSpPr txBox="true"/>
          <p:nvPr/>
        </p:nvSpPr>
        <p:spPr>
          <a:xfrm rot="0">
            <a:off x="9114628" y="3265534"/>
            <a:ext cx="7958219" cy="657860"/>
          </a:xfrm>
          <a:prstGeom prst="rect">
            <a:avLst/>
          </a:prstGeom>
        </p:spPr>
        <p:txBody>
          <a:bodyPr anchor="t" rtlCol="false" tIns="0" lIns="0" bIns="0" rIns="0">
            <a:spAutoFit/>
          </a:bodyPr>
          <a:lstStyle/>
          <a:p>
            <a:pPr algn="l">
              <a:lnSpc>
                <a:spcPts val="5800"/>
              </a:lnSpc>
            </a:pPr>
            <a:r>
              <a:rPr lang="en-US" sz="2900">
                <a:solidFill>
                  <a:srgbClr val="000000"/>
                </a:solidFill>
                <a:latin typeface="Montserrat Semi-Bold"/>
              </a:rPr>
              <a:t>Giới thiệu về kiến trúc CNN</a:t>
            </a:r>
          </a:p>
        </p:txBody>
      </p:sp>
      <p:grpSp>
        <p:nvGrpSpPr>
          <p:cNvPr name="Group 8" id="8"/>
          <p:cNvGrpSpPr/>
          <p:nvPr/>
        </p:nvGrpSpPr>
        <p:grpSpPr>
          <a:xfrm rot="0">
            <a:off x="7931076" y="3239147"/>
            <a:ext cx="927410" cy="92741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0" id="1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1" id="11"/>
          <p:cNvSpPr txBox="true"/>
          <p:nvPr/>
        </p:nvSpPr>
        <p:spPr>
          <a:xfrm rot="0">
            <a:off x="8261490" y="313858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2" id="12"/>
          <p:cNvSpPr txBox="true"/>
          <p:nvPr/>
        </p:nvSpPr>
        <p:spPr>
          <a:xfrm rot="0">
            <a:off x="9114628" y="4494332"/>
            <a:ext cx="7958219" cy="657860"/>
          </a:xfrm>
          <a:prstGeom prst="rect">
            <a:avLst/>
          </a:prstGeom>
        </p:spPr>
        <p:txBody>
          <a:bodyPr anchor="t" rtlCol="false" tIns="0" lIns="0" bIns="0" rIns="0">
            <a:spAutoFit/>
          </a:bodyPr>
          <a:lstStyle/>
          <a:p>
            <a:pPr algn="l">
              <a:lnSpc>
                <a:spcPts val="5800"/>
              </a:lnSpc>
            </a:pPr>
            <a:r>
              <a:rPr lang="en-US" sz="2900">
                <a:solidFill>
                  <a:srgbClr val="000000"/>
                </a:solidFill>
                <a:latin typeface="Montserrat Semi-Bold"/>
              </a:rPr>
              <a:t>Giới thiệu về kiến trúc VGG-16</a:t>
            </a:r>
          </a:p>
        </p:txBody>
      </p:sp>
      <p:grpSp>
        <p:nvGrpSpPr>
          <p:cNvPr name="Group 13" id="13"/>
          <p:cNvGrpSpPr/>
          <p:nvPr/>
        </p:nvGrpSpPr>
        <p:grpSpPr>
          <a:xfrm rot="0">
            <a:off x="7931076" y="4469094"/>
            <a:ext cx="927410" cy="927410"/>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5" id="1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6" id="16"/>
          <p:cNvSpPr txBox="true"/>
          <p:nvPr/>
        </p:nvSpPr>
        <p:spPr>
          <a:xfrm rot="0">
            <a:off x="8261490" y="436853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7" id="17"/>
          <p:cNvSpPr txBox="true"/>
          <p:nvPr/>
        </p:nvSpPr>
        <p:spPr>
          <a:xfrm rot="0">
            <a:off x="9114628" y="5686178"/>
            <a:ext cx="7958219" cy="657860"/>
          </a:xfrm>
          <a:prstGeom prst="rect">
            <a:avLst/>
          </a:prstGeom>
        </p:spPr>
        <p:txBody>
          <a:bodyPr anchor="t" rtlCol="false" tIns="0" lIns="0" bIns="0" rIns="0">
            <a:spAutoFit/>
          </a:bodyPr>
          <a:lstStyle/>
          <a:p>
            <a:pPr algn="l">
              <a:lnSpc>
                <a:spcPts val="5800"/>
              </a:lnSpc>
            </a:pPr>
            <a:r>
              <a:rPr lang="en-US" sz="2900">
                <a:solidFill>
                  <a:srgbClr val="000000"/>
                </a:solidFill>
                <a:latin typeface="Montserrat Semi-Bold"/>
              </a:rPr>
              <a:t>Các bước giải toán</a:t>
            </a:r>
          </a:p>
        </p:txBody>
      </p:sp>
      <p:grpSp>
        <p:nvGrpSpPr>
          <p:cNvPr name="Group 18" id="18"/>
          <p:cNvGrpSpPr/>
          <p:nvPr/>
        </p:nvGrpSpPr>
        <p:grpSpPr>
          <a:xfrm rot="0">
            <a:off x="7931076" y="5699040"/>
            <a:ext cx="927410" cy="92741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20" id="2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1" id="21"/>
          <p:cNvSpPr txBox="true"/>
          <p:nvPr/>
        </p:nvSpPr>
        <p:spPr>
          <a:xfrm rot="0">
            <a:off x="8261490" y="559847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2" id="22"/>
          <p:cNvSpPr txBox="true"/>
          <p:nvPr/>
        </p:nvSpPr>
        <p:spPr>
          <a:xfrm rot="0">
            <a:off x="9114628" y="6715064"/>
            <a:ext cx="7958219" cy="1391285"/>
          </a:xfrm>
          <a:prstGeom prst="rect">
            <a:avLst/>
          </a:prstGeom>
        </p:spPr>
        <p:txBody>
          <a:bodyPr anchor="t" rtlCol="false" tIns="0" lIns="0" bIns="0" rIns="0">
            <a:spAutoFit/>
          </a:bodyPr>
          <a:lstStyle/>
          <a:p>
            <a:pPr algn="l">
              <a:lnSpc>
                <a:spcPts val="5800"/>
              </a:lnSpc>
            </a:pPr>
            <a:r>
              <a:rPr lang="en-US" sz="2900">
                <a:solidFill>
                  <a:srgbClr val="000000"/>
                </a:solidFill>
                <a:latin typeface="Montserrat Semi-Bold"/>
              </a:rPr>
              <a:t>Test model với hình ảnh được tải lên từ hệ thống cục bộ</a:t>
            </a:r>
          </a:p>
        </p:txBody>
      </p:sp>
      <p:grpSp>
        <p:nvGrpSpPr>
          <p:cNvPr name="Group 23" id="23"/>
          <p:cNvGrpSpPr/>
          <p:nvPr/>
        </p:nvGrpSpPr>
        <p:grpSpPr>
          <a:xfrm rot="0">
            <a:off x="7931076" y="6928986"/>
            <a:ext cx="927410" cy="927410"/>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25" id="2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6" id="26"/>
          <p:cNvSpPr txBox="true"/>
          <p:nvPr/>
        </p:nvSpPr>
        <p:spPr>
          <a:xfrm rot="0">
            <a:off x="8261490" y="682842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Freeform 27" id="27"/>
          <p:cNvSpPr/>
          <p:nvPr/>
        </p:nvSpPr>
        <p:spPr>
          <a:xfrm flipH="false" flipV="false" rot="0">
            <a:off x="628379" y="1804207"/>
            <a:ext cx="6712147" cy="6678586"/>
          </a:xfrm>
          <a:custGeom>
            <a:avLst/>
            <a:gdLst/>
            <a:ahLst/>
            <a:cxnLst/>
            <a:rect r="r" b="b" t="t" l="l"/>
            <a:pathLst>
              <a:path h="6678586" w="6712147">
                <a:moveTo>
                  <a:pt x="0" y="0"/>
                </a:moveTo>
                <a:lnTo>
                  <a:pt x="6712147" y="0"/>
                </a:lnTo>
                <a:lnTo>
                  <a:pt x="6712147" y="6678586"/>
                </a:lnTo>
                <a:lnTo>
                  <a:pt x="0" y="6678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791851" y="2463503"/>
            <a:ext cx="13712172" cy="7639520"/>
          </a:xfrm>
          <a:custGeom>
            <a:avLst/>
            <a:gdLst/>
            <a:ahLst/>
            <a:cxnLst/>
            <a:rect r="r" b="b" t="t" l="l"/>
            <a:pathLst>
              <a:path h="7639520" w="13712172">
                <a:moveTo>
                  <a:pt x="0" y="0"/>
                </a:moveTo>
                <a:lnTo>
                  <a:pt x="13712172" y="0"/>
                </a:lnTo>
                <a:lnTo>
                  <a:pt x="13712172" y="7639520"/>
                </a:lnTo>
                <a:lnTo>
                  <a:pt x="0" y="7639520"/>
                </a:lnTo>
                <a:lnTo>
                  <a:pt x="0" y="0"/>
                </a:lnTo>
                <a:close/>
              </a:path>
            </a:pathLst>
          </a:custGeom>
          <a:blipFill>
            <a:blip r:embed="rId2"/>
            <a:stretch>
              <a:fillRect l="0" t="-34198" r="0" b="0"/>
            </a:stretch>
          </a:blipFill>
        </p:spPr>
      </p:sp>
      <p:grpSp>
        <p:nvGrpSpPr>
          <p:cNvPr name="Group 3" id="3"/>
          <p:cNvGrpSpPr/>
          <p:nvPr/>
        </p:nvGrpSpPr>
        <p:grpSpPr>
          <a:xfrm rot="0">
            <a:off x="7070089" y="1271587"/>
            <a:ext cx="10189211" cy="8091253"/>
            <a:chOff x="0" y="0"/>
            <a:chExt cx="13585615" cy="10788337"/>
          </a:xfrm>
        </p:grpSpPr>
        <p:sp>
          <p:nvSpPr>
            <p:cNvPr name="TextBox 4" id="4"/>
            <p:cNvSpPr txBox="true"/>
            <p:nvPr/>
          </p:nvSpPr>
          <p:spPr>
            <a:xfrm rot="0">
              <a:off x="0" y="2746134"/>
              <a:ext cx="13585615" cy="8042203"/>
            </a:xfrm>
            <a:prstGeom prst="rect">
              <a:avLst/>
            </a:prstGeom>
          </p:spPr>
          <p:txBody>
            <a:bodyPr anchor="t" rtlCol="false" tIns="0" lIns="0" bIns="0" rIns="0">
              <a:spAutoFit/>
            </a:bodyPr>
            <a:lstStyle/>
            <a:p>
              <a:pPr>
                <a:lnSpc>
                  <a:spcPts val="3837"/>
                </a:lnSpc>
              </a:pPr>
            </a:p>
            <a:p>
              <a:pPr marL="552338" indent="-276169" lvl="1">
                <a:lnSpc>
                  <a:spcPts val="3837"/>
                </a:lnSpc>
                <a:buFont typeface="Arial"/>
                <a:buChar char="•"/>
              </a:pPr>
            </a:p>
            <a:p>
              <a:pPr marL="552338" indent="-276169" lvl="1">
                <a:lnSpc>
                  <a:spcPts val="3837"/>
                </a:lnSpc>
                <a:buFont typeface="Arial"/>
                <a:buChar char="•"/>
              </a:pPr>
              <a:r>
                <a:rPr lang="en-US" sz="2558">
                  <a:solidFill>
                    <a:srgbClr val="000000"/>
                  </a:solidFill>
                  <a:latin typeface="Montserrat Semi-Bold Bold"/>
                </a:rPr>
                <a:t>Thuật toán tối ưu:</a:t>
              </a:r>
              <a:r>
                <a:rPr lang="en-US" sz="2558">
                  <a:solidFill>
                    <a:srgbClr val="000000"/>
                  </a:solidFill>
                  <a:latin typeface="Montserrat Semi-Bold"/>
                </a:rPr>
                <a:t> Bộ tối ưu hóa Adam là một thuật toán tối ưu hóa thích hợp cho việc huấn luyện mạng nơ-ron</a:t>
              </a:r>
            </a:p>
            <a:p>
              <a:pPr marL="552338" indent="-276169" lvl="1">
                <a:lnSpc>
                  <a:spcPts val="3837"/>
                </a:lnSpc>
                <a:buFont typeface="Arial"/>
                <a:buChar char="•"/>
              </a:pPr>
              <a:r>
                <a:rPr lang="en-US" sz="2558">
                  <a:solidFill>
                    <a:srgbClr val="000000"/>
                  </a:solidFill>
                  <a:latin typeface="Montserrat Semi-Bold Bold"/>
                </a:rPr>
                <a:t>Hàm mất mát:</a:t>
              </a:r>
              <a:r>
                <a:rPr lang="en-US" sz="2558">
                  <a:solidFill>
                    <a:srgbClr val="000000"/>
                  </a:solidFill>
                  <a:latin typeface="Montserrat Semi-Bold"/>
                </a:rPr>
                <a:t> được sử dụng để đo lường hiệu suất của mô hình trong quá trình huấn luyện. </a:t>
              </a:r>
            </a:p>
            <a:p>
              <a:pPr marL="552338" indent="-276169" lvl="1">
                <a:lnSpc>
                  <a:spcPts val="3837"/>
                </a:lnSpc>
                <a:buFont typeface="Arial"/>
                <a:buChar char="•"/>
              </a:pPr>
              <a:r>
                <a:rPr lang="en-US" sz="2558">
                  <a:solidFill>
                    <a:srgbClr val="000000"/>
                  </a:solidFill>
                  <a:latin typeface="Montserrat Semi-Bold Bold"/>
                </a:rPr>
                <a:t>Metrics:</a:t>
              </a:r>
              <a:r>
                <a:rPr lang="en-US" sz="2558">
                  <a:solidFill>
                    <a:srgbClr val="000000"/>
                  </a:solidFill>
                  <a:latin typeface="Montserrat Semi-Bold"/>
                </a:rPr>
                <a:t> Tham số đánh giá hiệu suất mô hình trong quá trình huấn luyện và kiểm tra. Accuracy là độ đo phổ biến để đánh giá hiệu suất của mô hình phân loại, nó cho biết tỷ lệ dự đoán chính xác trên tổng số dữ liệu. Mô hình sẽ tính toán và hiển thị giá trị độ chính xác sau mỗi vòng lặp trong quá trình huấn luyện.</a:t>
              </a:r>
            </a:p>
            <a:p>
              <a:pPr>
                <a:lnSpc>
                  <a:spcPts val="1720"/>
                </a:lnSpc>
              </a:pPr>
            </a:p>
          </p:txBody>
        </p:sp>
        <p:sp>
          <p:nvSpPr>
            <p:cNvPr name="TextBox 5" id="5"/>
            <p:cNvSpPr txBox="true"/>
            <p:nvPr/>
          </p:nvSpPr>
          <p:spPr>
            <a:xfrm rot="0">
              <a:off x="0" y="-47625"/>
              <a:ext cx="13585615" cy="2172390"/>
            </a:xfrm>
            <a:prstGeom prst="rect">
              <a:avLst/>
            </a:prstGeom>
          </p:spPr>
          <p:txBody>
            <a:bodyPr anchor="t" rtlCol="false" tIns="0" lIns="0" bIns="0" rIns="0">
              <a:spAutoFit/>
            </a:bodyPr>
            <a:lstStyle/>
            <a:p>
              <a:pPr algn="l" marL="0" indent="0" lvl="0">
                <a:lnSpc>
                  <a:spcPts val="6528"/>
                </a:lnSpc>
                <a:spcBef>
                  <a:spcPct val="0"/>
                </a:spcBef>
              </a:pPr>
              <a:r>
                <a:rPr lang="en-US" sz="5021">
                  <a:solidFill>
                    <a:srgbClr val="000000"/>
                  </a:solidFill>
                  <a:latin typeface="Montserrat Semi-Bold Bold"/>
                </a:rPr>
                <a:t>Xác định quá trình đào tạo, xác định tham số:</a:t>
              </a:r>
            </a:p>
          </p:txBody>
        </p:sp>
      </p:grpSp>
      <p:sp>
        <p:nvSpPr>
          <p:cNvPr name="Freeform 6" id="6"/>
          <p:cNvSpPr/>
          <p:nvPr/>
        </p:nvSpPr>
        <p:spPr>
          <a:xfrm flipH="false" flipV="false" rot="0">
            <a:off x="6431124" y="3430933"/>
            <a:ext cx="11467141" cy="698233"/>
          </a:xfrm>
          <a:custGeom>
            <a:avLst/>
            <a:gdLst/>
            <a:ahLst/>
            <a:cxnLst/>
            <a:rect r="r" b="b" t="t" l="l"/>
            <a:pathLst>
              <a:path h="698233" w="11467141">
                <a:moveTo>
                  <a:pt x="0" y="0"/>
                </a:moveTo>
                <a:lnTo>
                  <a:pt x="11467141" y="0"/>
                </a:lnTo>
                <a:lnTo>
                  <a:pt x="11467141" y="698233"/>
                </a:lnTo>
                <a:lnTo>
                  <a:pt x="0" y="698233"/>
                </a:lnTo>
                <a:lnTo>
                  <a:pt x="0" y="0"/>
                </a:lnTo>
                <a:close/>
              </a:path>
            </a:pathLst>
          </a:custGeom>
          <a:blipFill>
            <a:blip r:embed="rId3"/>
            <a:stretch>
              <a:fillRect l="0" t="0" r="0" b="0"/>
            </a:stretch>
          </a:blipFill>
        </p:spPr>
      </p:sp>
      <p:sp>
        <p:nvSpPr>
          <p:cNvPr name="TextBox 7" id="7"/>
          <p:cNvSpPr txBox="true"/>
          <p:nvPr/>
        </p:nvSpPr>
        <p:spPr>
          <a:xfrm rot="0">
            <a:off x="578236" y="3659359"/>
            <a:ext cx="6491853" cy="24384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Quy trình đào tạo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791851" y="2463503"/>
            <a:ext cx="13712172" cy="7639520"/>
          </a:xfrm>
          <a:custGeom>
            <a:avLst/>
            <a:gdLst/>
            <a:ahLst/>
            <a:cxnLst/>
            <a:rect r="r" b="b" t="t" l="l"/>
            <a:pathLst>
              <a:path h="7639520" w="13712172">
                <a:moveTo>
                  <a:pt x="0" y="0"/>
                </a:moveTo>
                <a:lnTo>
                  <a:pt x="13712172" y="0"/>
                </a:lnTo>
                <a:lnTo>
                  <a:pt x="13712172" y="7639520"/>
                </a:lnTo>
                <a:lnTo>
                  <a:pt x="0" y="7639520"/>
                </a:lnTo>
                <a:lnTo>
                  <a:pt x="0" y="0"/>
                </a:lnTo>
                <a:close/>
              </a:path>
            </a:pathLst>
          </a:custGeom>
          <a:blipFill>
            <a:blip r:embed="rId2"/>
            <a:stretch>
              <a:fillRect l="0" t="-34198" r="0" b="0"/>
            </a:stretch>
          </a:blipFill>
        </p:spPr>
      </p:sp>
      <p:sp>
        <p:nvSpPr>
          <p:cNvPr name="Freeform 3" id="3"/>
          <p:cNvSpPr/>
          <p:nvPr/>
        </p:nvSpPr>
        <p:spPr>
          <a:xfrm flipH="false" flipV="false" rot="0">
            <a:off x="7060064" y="4712296"/>
            <a:ext cx="10199236" cy="4394352"/>
          </a:xfrm>
          <a:custGeom>
            <a:avLst/>
            <a:gdLst/>
            <a:ahLst/>
            <a:cxnLst/>
            <a:rect r="r" b="b" t="t" l="l"/>
            <a:pathLst>
              <a:path h="4394352" w="10199236">
                <a:moveTo>
                  <a:pt x="0" y="0"/>
                </a:moveTo>
                <a:lnTo>
                  <a:pt x="10199236" y="0"/>
                </a:lnTo>
                <a:lnTo>
                  <a:pt x="10199236" y="4394351"/>
                </a:lnTo>
                <a:lnTo>
                  <a:pt x="0" y="4394351"/>
                </a:lnTo>
                <a:lnTo>
                  <a:pt x="0" y="0"/>
                </a:lnTo>
                <a:close/>
              </a:path>
            </a:pathLst>
          </a:custGeom>
          <a:blipFill>
            <a:blip r:embed="rId3"/>
            <a:stretch>
              <a:fillRect l="0" t="0" r="0" b="0"/>
            </a:stretch>
          </a:blipFill>
        </p:spPr>
      </p:sp>
      <p:sp>
        <p:nvSpPr>
          <p:cNvPr name="Freeform 4" id="4"/>
          <p:cNvSpPr/>
          <p:nvPr/>
        </p:nvSpPr>
        <p:spPr>
          <a:xfrm flipH="false" flipV="false" rot="0">
            <a:off x="7060064" y="2909650"/>
            <a:ext cx="10199236" cy="1408903"/>
          </a:xfrm>
          <a:custGeom>
            <a:avLst/>
            <a:gdLst/>
            <a:ahLst/>
            <a:cxnLst/>
            <a:rect r="r" b="b" t="t" l="l"/>
            <a:pathLst>
              <a:path h="1408903" w="10199236">
                <a:moveTo>
                  <a:pt x="0" y="0"/>
                </a:moveTo>
                <a:lnTo>
                  <a:pt x="10199236" y="0"/>
                </a:lnTo>
                <a:lnTo>
                  <a:pt x="10199236" y="1408904"/>
                </a:lnTo>
                <a:lnTo>
                  <a:pt x="0" y="1408904"/>
                </a:lnTo>
                <a:lnTo>
                  <a:pt x="0" y="0"/>
                </a:lnTo>
                <a:close/>
              </a:path>
            </a:pathLst>
          </a:custGeom>
          <a:blipFill>
            <a:blip r:embed="rId4"/>
            <a:stretch>
              <a:fillRect l="0" t="0" r="0" b="0"/>
            </a:stretch>
          </a:blipFill>
        </p:spPr>
      </p:sp>
      <p:sp>
        <p:nvSpPr>
          <p:cNvPr name="TextBox 5" id="5"/>
          <p:cNvSpPr txBox="true"/>
          <p:nvPr/>
        </p:nvSpPr>
        <p:spPr>
          <a:xfrm rot="0">
            <a:off x="7060064" y="643929"/>
            <a:ext cx="10406118" cy="2062806"/>
          </a:xfrm>
          <a:prstGeom prst="rect">
            <a:avLst/>
          </a:prstGeom>
        </p:spPr>
        <p:txBody>
          <a:bodyPr anchor="t" rtlCol="false" tIns="0" lIns="0" bIns="0" rIns="0">
            <a:spAutoFit/>
          </a:bodyPr>
          <a:lstStyle/>
          <a:p>
            <a:pPr algn="l" marL="0" indent="0" lvl="0">
              <a:lnSpc>
                <a:spcPts val="5488"/>
              </a:lnSpc>
              <a:spcBef>
                <a:spcPct val="0"/>
              </a:spcBef>
            </a:pPr>
            <a:r>
              <a:rPr lang="en-US" sz="4221">
                <a:solidFill>
                  <a:srgbClr val="000000"/>
                </a:solidFill>
                <a:latin typeface="Montserrat Semi-Bold Bold"/>
              </a:rPr>
              <a:t>Quá trình huấn luyện mô hình sử dụng dữ liệu huấn luyện và dữ liệu validation.</a:t>
            </a:r>
          </a:p>
        </p:txBody>
      </p:sp>
      <p:sp>
        <p:nvSpPr>
          <p:cNvPr name="TextBox 6" id="6"/>
          <p:cNvSpPr txBox="true"/>
          <p:nvPr/>
        </p:nvSpPr>
        <p:spPr>
          <a:xfrm rot="0">
            <a:off x="578236" y="3659359"/>
            <a:ext cx="6491853" cy="24384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Quy trình đào tạo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089582" y="-9650196"/>
            <a:ext cx="4301839" cy="19300391"/>
          </a:xfrm>
          <a:custGeom>
            <a:avLst/>
            <a:gdLst/>
            <a:ahLst/>
            <a:cxnLst/>
            <a:rect r="r" b="b" t="t" l="l"/>
            <a:pathLst>
              <a:path h="19300391" w="4301839">
                <a:moveTo>
                  <a:pt x="0" y="0"/>
                </a:moveTo>
                <a:lnTo>
                  <a:pt x="4301840" y="0"/>
                </a:lnTo>
                <a:lnTo>
                  <a:pt x="4301840" y="19300392"/>
                </a:lnTo>
                <a:lnTo>
                  <a:pt x="0" y="19300392"/>
                </a:lnTo>
                <a:lnTo>
                  <a:pt x="0" y="0"/>
                </a:lnTo>
                <a:close/>
              </a:path>
            </a:pathLst>
          </a:custGeom>
          <a:blipFill>
            <a:blip r:embed="rId2"/>
            <a:stretch>
              <a:fillRect l="-40427" t="0" r="-473659" b="-2335"/>
            </a:stretch>
          </a:blipFill>
        </p:spPr>
      </p:sp>
      <p:sp>
        <p:nvSpPr>
          <p:cNvPr name="Freeform 3" id="3"/>
          <p:cNvSpPr/>
          <p:nvPr/>
        </p:nvSpPr>
        <p:spPr>
          <a:xfrm flipH="false" flipV="false" rot="0">
            <a:off x="597408" y="3428152"/>
            <a:ext cx="8447456" cy="5856474"/>
          </a:xfrm>
          <a:custGeom>
            <a:avLst/>
            <a:gdLst/>
            <a:ahLst/>
            <a:cxnLst/>
            <a:rect r="r" b="b" t="t" l="l"/>
            <a:pathLst>
              <a:path h="5856474" w="8447456">
                <a:moveTo>
                  <a:pt x="0" y="0"/>
                </a:moveTo>
                <a:lnTo>
                  <a:pt x="8447455" y="0"/>
                </a:lnTo>
                <a:lnTo>
                  <a:pt x="8447455" y="5856475"/>
                </a:lnTo>
                <a:lnTo>
                  <a:pt x="0" y="5856475"/>
                </a:lnTo>
                <a:lnTo>
                  <a:pt x="0" y="0"/>
                </a:lnTo>
                <a:close/>
              </a:path>
            </a:pathLst>
          </a:custGeom>
          <a:blipFill>
            <a:blip r:embed="rId3"/>
            <a:stretch>
              <a:fillRect l="0" t="0" r="0" b="0"/>
            </a:stretch>
          </a:blipFill>
        </p:spPr>
      </p:sp>
      <p:sp>
        <p:nvSpPr>
          <p:cNvPr name="Freeform 4" id="4"/>
          <p:cNvSpPr/>
          <p:nvPr/>
        </p:nvSpPr>
        <p:spPr>
          <a:xfrm flipH="false" flipV="false" rot="0">
            <a:off x="9485698" y="3414989"/>
            <a:ext cx="8198036" cy="5882801"/>
          </a:xfrm>
          <a:custGeom>
            <a:avLst/>
            <a:gdLst/>
            <a:ahLst/>
            <a:cxnLst/>
            <a:rect r="r" b="b" t="t" l="l"/>
            <a:pathLst>
              <a:path h="5882801" w="8198036">
                <a:moveTo>
                  <a:pt x="0" y="0"/>
                </a:moveTo>
                <a:lnTo>
                  <a:pt x="8198035" y="0"/>
                </a:lnTo>
                <a:lnTo>
                  <a:pt x="8198035" y="5882801"/>
                </a:lnTo>
                <a:lnTo>
                  <a:pt x="0" y="5882801"/>
                </a:lnTo>
                <a:lnTo>
                  <a:pt x="0" y="0"/>
                </a:lnTo>
                <a:close/>
              </a:path>
            </a:pathLst>
          </a:custGeom>
          <a:blipFill>
            <a:blip r:embed="rId4"/>
            <a:stretch>
              <a:fillRect l="0" t="0" r="0" b="0"/>
            </a:stretch>
          </a:blipFill>
        </p:spPr>
      </p:sp>
      <p:sp>
        <p:nvSpPr>
          <p:cNvPr name="TextBox 5" id="5"/>
          <p:cNvSpPr txBox="true"/>
          <p:nvPr/>
        </p:nvSpPr>
        <p:spPr>
          <a:xfrm rot="0">
            <a:off x="5296997" y="2291929"/>
            <a:ext cx="10406118" cy="750929"/>
          </a:xfrm>
          <a:prstGeom prst="rect">
            <a:avLst/>
          </a:prstGeom>
        </p:spPr>
        <p:txBody>
          <a:bodyPr anchor="t" rtlCol="false" tIns="0" lIns="0" bIns="0" rIns="0">
            <a:spAutoFit/>
          </a:bodyPr>
          <a:lstStyle/>
          <a:p>
            <a:pPr algn="l" marL="0" indent="0" lvl="0">
              <a:lnSpc>
                <a:spcPts val="6008"/>
              </a:lnSpc>
              <a:spcBef>
                <a:spcPct val="0"/>
              </a:spcBef>
            </a:pPr>
            <a:r>
              <a:rPr lang="en-US" sz="4621">
                <a:solidFill>
                  <a:srgbClr val="000000"/>
                </a:solidFill>
                <a:latin typeface="Montserrat Semi-Bold"/>
              </a:rPr>
              <a:t>Đồ thị biểu diễn lịch sử</a:t>
            </a:r>
          </a:p>
        </p:txBody>
      </p:sp>
      <p:sp>
        <p:nvSpPr>
          <p:cNvPr name="TextBox 6" id="6"/>
          <p:cNvSpPr txBox="true"/>
          <p:nvPr/>
        </p:nvSpPr>
        <p:spPr>
          <a:xfrm rot="0">
            <a:off x="4060523" y="419100"/>
            <a:ext cx="12210472"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Quy trình đào tạo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450068" y="2353868"/>
            <a:ext cx="20874181" cy="5974045"/>
          </a:xfrm>
          <a:custGeom>
            <a:avLst/>
            <a:gdLst/>
            <a:ahLst/>
            <a:cxnLst/>
            <a:rect r="r" b="b" t="t" l="l"/>
            <a:pathLst>
              <a:path h="5974045" w="20874181">
                <a:moveTo>
                  <a:pt x="0" y="0"/>
                </a:moveTo>
                <a:lnTo>
                  <a:pt x="20874181" y="0"/>
                </a:lnTo>
                <a:lnTo>
                  <a:pt x="20874181" y="5974045"/>
                </a:lnTo>
                <a:lnTo>
                  <a:pt x="0" y="5974045"/>
                </a:lnTo>
                <a:lnTo>
                  <a:pt x="0" y="0"/>
                </a:lnTo>
                <a:close/>
              </a:path>
            </a:pathLst>
          </a:custGeom>
          <a:blipFill>
            <a:blip r:embed="rId2"/>
            <a:stretch>
              <a:fillRect l="0" t="-124363" r="0" b="-36880"/>
            </a:stretch>
          </a:blipFill>
        </p:spPr>
      </p:sp>
      <p:sp>
        <p:nvSpPr>
          <p:cNvPr name="Freeform 3" id="3"/>
          <p:cNvSpPr/>
          <p:nvPr/>
        </p:nvSpPr>
        <p:spPr>
          <a:xfrm flipH="false" flipV="false" rot="0">
            <a:off x="7734055" y="1264711"/>
            <a:ext cx="8969857" cy="8501964"/>
          </a:xfrm>
          <a:custGeom>
            <a:avLst/>
            <a:gdLst/>
            <a:ahLst/>
            <a:cxnLst/>
            <a:rect r="r" b="b" t="t" l="l"/>
            <a:pathLst>
              <a:path h="8501964" w="8969857">
                <a:moveTo>
                  <a:pt x="0" y="0"/>
                </a:moveTo>
                <a:lnTo>
                  <a:pt x="8969857" y="0"/>
                </a:lnTo>
                <a:lnTo>
                  <a:pt x="8969857" y="8501964"/>
                </a:lnTo>
                <a:lnTo>
                  <a:pt x="0" y="8501964"/>
                </a:lnTo>
                <a:lnTo>
                  <a:pt x="0" y="0"/>
                </a:lnTo>
                <a:close/>
              </a:path>
            </a:pathLst>
          </a:custGeom>
          <a:blipFill>
            <a:blip r:embed="rId3"/>
            <a:stretch>
              <a:fillRect l="0" t="0" r="0" b="0"/>
            </a:stretch>
          </a:blipFill>
        </p:spPr>
      </p:sp>
      <p:sp>
        <p:nvSpPr>
          <p:cNvPr name="TextBox 4" id="4"/>
          <p:cNvSpPr txBox="true"/>
          <p:nvPr/>
        </p:nvSpPr>
        <p:spPr>
          <a:xfrm rot="0">
            <a:off x="6188341" y="2008552"/>
            <a:ext cx="10406118" cy="722237"/>
          </a:xfrm>
          <a:prstGeom prst="rect">
            <a:avLst/>
          </a:prstGeom>
        </p:spPr>
        <p:txBody>
          <a:bodyPr anchor="t" rtlCol="false" tIns="0" lIns="0" bIns="0" rIns="0">
            <a:spAutoFit/>
          </a:bodyPr>
          <a:lstStyle/>
          <a:p>
            <a:pPr>
              <a:lnSpc>
                <a:spcPts val="3987"/>
              </a:lnSpc>
            </a:pPr>
          </a:p>
          <a:p>
            <a:pPr>
              <a:lnSpc>
                <a:spcPts val="1720"/>
              </a:lnSpc>
            </a:pPr>
          </a:p>
        </p:txBody>
      </p:sp>
      <p:sp>
        <p:nvSpPr>
          <p:cNvPr name="TextBox 5" id="5"/>
          <p:cNvSpPr txBox="true"/>
          <p:nvPr/>
        </p:nvSpPr>
        <p:spPr>
          <a:xfrm rot="0">
            <a:off x="623360" y="3679370"/>
            <a:ext cx="5564981" cy="24384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Quy trình đào tạo</a:t>
            </a:r>
          </a:p>
        </p:txBody>
      </p:sp>
      <p:sp>
        <p:nvSpPr>
          <p:cNvPr name="TextBox 6" id="6"/>
          <p:cNvSpPr txBox="true"/>
          <p:nvPr/>
        </p:nvSpPr>
        <p:spPr>
          <a:xfrm rot="0">
            <a:off x="6188341" y="334010"/>
            <a:ext cx="11070959" cy="695961"/>
          </a:xfrm>
          <a:prstGeom prst="rect">
            <a:avLst/>
          </a:prstGeom>
        </p:spPr>
        <p:txBody>
          <a:bodyPr anchor="t" rtlCol="false" tIns="0" lIns="0" bIns="0" rIns="0">
            <a:spAutoFit/>
          </a:bodyPr>
          <a:lstStyle/>
          <a:p>
            <a:pPr algn="ctr">
              <a:lnSpc>
                <a:spcPts val="5739"/>
              </a:lnSpc>
            </a:pPr>
            <a:r>
              <a:rPr lang="en-US" sz="4099">
                <a:solidFill>
                  <a:srgbClr val="000000"/>
                </a:solidFill>
                <a:latin typeface="Montserrat Semi-Bold Bold"/>
              </a:rPr>
              <a:t>Hiển thị thông tin về lịch sử huấn luyện: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632129" y="3535929"/>
            <a:ext cx="20874181" cy="3609924"/>
          </a:xfrm>
          <a:custGeom>
            <a:avLst/>
            <a:gdLst/>
            <a:ahLst/>
            <a:cxnLst/>
            <a:rect r="r" b="b" t="t" l="l"/>
            <a:pathLst>
              <a:path h="3609924" w="20874181">
                <a:moveTo>
                  <a:pt x="0" y="0"/>
                </a:moveTo>
                <a:lnTo>
                  <a:pt x="20874181" y="0"/>
                </a:lnTo>
                <a:lnTo>
                  <a:pt x="20874181" y="3609923"/>
                </a:lnTo>
                <a:lnTo>
                  <a:pt x="0" y="3609923"/>
                </a:lnTo>
                <a:lnTo>
                  <a:pt x="0" y="0"/>
                </a:lnTo>
                <a:close/>
              </a:path>
            </a:pathLst>
          </a:custGeom>
          <a:blipFill>
            <a:blip r:embed="rId2"/>
            <a:stretch>
              <a:fillRect l="0" t="-205809" r="0" b="-126523"/>
            </a:stretch>
          </a:blipFill>
        </p:spPr>
      </p:sp>
      <p:sp>
        <p:nvSpPr>
          <p:cNvPr name="Freeform 3" id="3"/>
          <p:cNvSpPr/>
          <p:nvPr/>
        </p:nvSpPr>
        <p:spPr>
          <a:xfrm flipH="false" flipV="false" rot="0">
            <a:off x="8614891" y="1230472"/>
            <a:ext cx="4963215" cy="8678084"/>
          </a:xfrm>
          <a:custGeom>
            <a:avLst/>
            <a:gdLst/>
            <a:ahLst/>
            <a:cxnLst/>
            <a:rect r="r" b="b" t="t" l="l"/>
            <a:pathLst>
              <a:path h="8678084" w="4963215">
                <a:moveTo>
                  <a:pt x="0" y="0"/>
                </a:moveTo>
                <a:lnTo>
                  <a:pt x="4963215" y="0"/>
                </a:lnTo>
                <a:lnTo>
                  <a:pt x="4963215" y="8678084"/>
                </a:lnTo>
                <a:lnTo>
                  <a:pt x="0" y="8678084"/>
                </a:lnTo>
                <a:lnTo>
                  <a:pt x="0" y="0"/>
                </a:lnTo>
                <a:close/>
              </a:path>
            </a:pathLst>
          </a:custGeom>
          <a:blipFill>
            <a:blip r:embed="rId3"/>
            <a:stretch>
              <a:fillRect l="-1287" t="0" r="0" b="0"/>
            </a:stretch>
          </a:blipFill>
        </p:spPr>
      </p:sp>
      <p:sp>
        <p:nvSpPr>
          <p:cNvPr name="TextBox 4" id="4"/>
          <p:cNvSpPr txBox="true"/>
          <p:nvPr/>
        </p:nvSpPr>
        <p:spPr>
          <a:xfrm rot="0">
            <a:off x="3920062" y="952500"/>
            <a:ext cx="10406118" cy="479744"/>
          </a:xfrm>
          <a:prstGeom prst="rect">
            <a:avLst/>
          </a:prstGeom>
        </p:spPr>
        <p:txBody>
          <a:bodyPr anchor="t" rtlCol="false" tIns="0" lIns="0" bIns="0" rIns="0">
            <a:spAutoFit/>
          </a:bodyPr>
          <a:lstStyle/>
          <a:p>
            <a:pPr>
              <a:lnSpc>
                <a:spcPts val="3987"/>
              </a:lnSpc>
            </a:pPr>
            <a:r>
              <a:rPr lang="en-US" sz="2658">
                <a:solidFill>
                  <a:srgbClr val="000000"/>
                </a:solidFill>
                <a:latin typeface="Montserrat"/>
              </a:rPr>
              <a:t>Sơ đồ hoạt động:</a:t>
            </a:r>
          </a:p>
        </p:txBody>
      </p:sp>
      <p:sp>
        <p:nvSpPr>
          <p:cNvPr name="TextBox 5" id="5"/>
          <p:cNvSpPr txBox="true"/>
          <p:nvPr/>
        </p:nvSpPr>
        <p:spPr>
          <a:xfrm rot="0">
            <a:off x="623360" y="2460170"/>
            <a:ext cx="2721645" cy="48768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Quy trình đào tạo</a:t>
            </a:r>
          </a:p>
        </p:txBody>
      </p:sp>
      <p:sp>
        <p:nvSpPr>
          <p:cNvPr name="TextBox 6" id="6"/>
          <p:cNvSpPr txBox="true"/>
          <p:nvPr/>
        </p:nvSpPr>
        <p:spPr>
          <a:xfrm rot="0">
            <a:off x="3920062" y="206219"/>
            <a:ext cx="11070959" cy="695961"/>
          </a:xfrm>
          <a:prstGeom prst="rect">
            <a:avLst/>
          </a:prstGeom>
        </p:spPr>
        <p:txBody>
          <a:bodyPr anchor="t" rtlCol="false" tIns="0" lIns="0" bIns="0" rIns="0">
            <a:spAutoFit/>
          </a:bodyPr>
          <a:lstStyle/>
          <a:p>
            <a:pPr algn="ctr">
              <a:lnSpc>
                <a:spcPts val="5739"/>
              </a:lnSpc>
            </a:pPr>
            <a:r>
              <a:rPr lang="en-US" sz="4099">
                <a:solidFill>
                  <a:srgbClr val="000000"/>
                </a:solidFill>
                <a:latin typeface="Montserrat Semi-Bold Bold"/>
              </a:rPr>
              <a:t>Hiển thị thông tin về lịch sử huấn luyện: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086406" y="2758058"/>
            <a:ext cx="13712172" cy="7050411"/>
          </a:xfrm>
          <a:custGeom>
            <a:avLst/>
            <a:gdLst/>
            <a:ahLst/>
            <a:cxnLst/>
            <a:rect r="r" b="b" t="t" l="l"/>
            <a:pathLst>
              <a:path h="7050411" w="13712172">
                <a:moveTo>
                  <a:pt x="0" y="0"/>
                </a:moveTo>
                <a:lnTo>
                  <a:pt x="13712172" y="0"/>
                </a:lnTo>
                <a:lnTo>
                  <a:pt x="13712172" y="7050411"/>
                </a:lnTo>
                <a:lnTo>
                  <a:pt x="0" y="7050411"/>
                </a:lnTo>
                <a:lnTo>
                  <a:pt x="0" y="0"/>
                </a:lnTo>
                <a:close/>
              </a:path>
            </a:pathLst>
          </a:custGeom>
          <a:blipFill>
            <a:blip r:embed="rId2"/>
            <a:stretch>
              <a:fillRect l="0" t="-45411" r="0" b="0"/>
            </a:stretch>
          </a:blipFill>
        </p:spPr>
      </p:sp>
      <p:sp>
        <p:nvSpPr>
          <p:cNvPr name="Freeform 3" id="3"/>
          <p:cNvSpPr/>
          <p:nvPr/>
        </p:nvSpPr>
        <p:spPr>
          <a:xfrm flipH="false" flipV="false" rot="0">
            <a:off x="7471778" y="1494689"/>
            <a:ext cx="8591828" cy="8495049"/>
          </a:xfrm>
          <a:custGeom>
            <a:avLst/>
            <a:gdLst/>
            <a:ahLst/>
            <a:cxnLst/>
            <a:rect r="r" b="b" t="t" l="l"/>
            <a:pathLst>
              <a:path h="8495049" w="8591828">
                <a:moveTo>
                  <a:pt x="0" y="0"/>
                </a:moveTo>
                <a:lnTo>
                  <a:pt x="8591828" y="0"/>
                </a:lnTo>
                <a:lnTo>
                  <a:pt x="8591828" y="8495049"/>
                </a:lnTo>
                <a:lnTo>
                  <a:pt x="0" y="8495049"/>
                </a:lnTo>
                <a:lnTo>
                  <a:pt x="0" y="0"/>
                </a:lnTo>
                <a:close/>
              </a:path>
            </a:pathLst>
          </a:custGeom>
          <a:blipFill>
            <a:blip r:embed="rId3"/>
            <a:stretch>
              <a:fillRect l="0" t="0" r="0" b="0"/>
            </a:stretch>
          </a:blipFill>
        </p:spPr>
      </p:sp>
      <p:sp>
        <p:nvSpPr>
          <p:cNvPr name="TextBox 4" id="4"/>
          <p:cNvSpPr txBox="true"/>
          <p:nvPr/>
        </p:nvSpPr>
        <p:spPr>
          <a:xfrm rot="0">
            <a:off x="8962421" y="629423"/>
            <a:ext cx="10406118" cy="750929"/>
          </a:xfrm>
          <a:prstGeom prst="rect">
            <a:avLst/>
          </a:prstGeom>
        </p:spPr>
        <p:txBody>
          <a:bodyPr anchor="t" rtlCol="false" tIns="0" lIns="0" bIns="0" rIns="0">
            <a:spAutoFit/>
          </a:bodyPr>
          <a:lstStyle/>
          <a:p>
            <a:pPr algn="l" marL="0" indent="0" lvl="0">
              <a:lnSpc>
                <a:spcPts val="6008"/>
              </a:lnSpc>
              <a:spcBef>
                <a:spcPct val="0"/>
              </a:spcBef>
            </a:pPr>
            <a:r>
              <a:rPr lang="en-US" sz="4621">
                <a:solidFill>
                  <a:srgbClr val="000000"/>
                </a:solidFill>
                <a:latin typeface="Montserrat Semi-Bold"/>
              </a:rPr>
              <a:t>Ma trận nhầm lẫn</a:t>
            </a:r>
          </a:p>
        </p:txBody>
      </p:sp>
      <p:sp>
        <p:nvSpPr>
          <p:cNvPr name="TextBox 5" id="5"/>
          <p:cNvSpPr txBox="true"/>
          <p:nvPr/>
        </p:nvSpPr>
        <p:spPr>
          <a:xfrm rot="0">
            <a:off x="578236" y="2440159"/>
            <a:ext cx="4442777" cy="48768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Hiển thị ma trận nhầm lẫn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089582" y="-9842561"/>
            <a:ext cx="4301839" cy="19300391"/>
          </a:xfrm>
          <a:custGeom>
            <a:avLst/>
            <a:gdLst/>
            <a:ahLst/>
            <a:cxnLst/>
            <a:rect r="r" b="b" t="t" l="l"/>
            <a:pathLst>
              <a:path h="19300391" w="4301839">
                <a:moveTo>
                  <a:pt x="0" y="0"/>
                </a:moveTo>
                <a:lnTo>
                  <a:pt x="4301840" y="0"/>
                </a:lnTo>
                <a:lnTo>
                  <a:pt x="4301840" y="19300391"/>
                </a:lnTo>
                <a:lnTo>
                  <a:pt x="0" y="19300391"/>
                </a:lnTo>
                <a:lnTo>
                  <a:pt x="0" y="0"/>
                </a:lnTo>
                <a:close/>
              </a:path>
            </a:pathLst>
          </a:custGeom>
          <a:blipFill>
            <a:blip r:embed="rId2"/>
            <a:stretch>
              <a:fillRect l="-40427" t="0" r="-473659" b="-2335"/>
            </a:stretch>
          </a:blipFill>
        </p:spPr>
      </p:sp>
      <p:sp>
        <p:nvSpPr>
          <p:cNvPr name="Freeform 3" id="3"/>
          <p:cNvSpPr/>
          <p:nvPr/>
        </p:nvSpPr>
        <p:spPr>
          <a:xfrm flipH="false" flipV="false" rot="0">
            <a:off x="283570" y="2245457"/>
            <a:ext cx="7851166" cy="7762730"/>
          </a:xfrm>
          <a:custGeom>
            <a:avLst/>
            <a:gdLst/>
            <a:ahLst/>
            <a:cxnLst/>
            <a:rect r="r" b="b" t="t" l="l"/>
            <a:pathLst>
              <a:path h="7762730" w="7851166">
                <a:moveTo>
                  <a:pt x="0" y="0"/>
                </a:moveTo>
                <a:lnTo>
                  <a:pt x="7851166" y="0"/>
                </a:lnTo>
                <a:lnTo>
                  <a:pt x="7851166" y="7762730"/>
                </a:lnTo>
                <a:lnTo>
                  <a:pt x="0" y="7762730"/>
                </a:lnTo>
                <a:lnTo>
                  <a:pt x="0" y="0"/>
                </a:lnTo>
                <a:close/>
              </a:path>
            </a:pathLst>
          </a:custGeom>
          <a:blipFill>
            <a:blip r:embed="rId3"/>
            <a:stretch>
              <a:fillRect l="0" t="0" r="0" b="0"/>
            </a:stretch>
          </a:blipFill>
        </p:spPr>
      </p:sp>
      <p:sp>
        <p:nvSpPr>
          <p:cNvPr name="TextBox 4" id="4"/>
          <p:cNvSpPr txBox="true"/>
          <p:nvPr/>
        </p:nvSpPr>
        <p:spPr>
          <a:xfrm rot="0">
            <a:off x="1715573" y="419100"/>
            <a:ext cx="15242295"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0000"/>
                </a:solidFill>
                <a:latin typeface="Montserrat Semi-Bold Bold"/>
              </a:rPr>
              <a:t>Hiển thị ma trận nhầm lẫn</a:t>
            </a:r>
          </a:p>
        </p:txBody>
      </p:sp>
      <p:sp>
        <p:nvSpPr>
          <p:cNvPr name="TextBox 5" id="5"/>
          <p:cNvSpPr txBox="true"/>
          <p:nvPr/>
        </p:nvSpPr>
        <p:spPr>
          <a:xfrm rot="0">
            <a:off x="8701130" y="2599022"/>
            <a:ext cx="8558170" cy="7262610"/>
          </a:xfrm>
          <a:prstGeom prst="rect">
            <a:avLst/>
          </a:prstGeom>
        </p:spPr>
        <p:txBody>
          <a:bodyPr anchor="t" rtlCol="false" tIns="0" lIns="0" bIns="0" rIns="0">
            <a:spAutoFit/>
          </a:bodyPr>
          <a:lstStyle/>
          <a:p>
            <a:pPr marL="641322" indent="-320661" lvl="1">
              <a:lnSpc>
                <a:spcPts val="4158"/>
              </a:lnSpc>
              <a:spcBef>
                <a:spcPct val="0"/>
              </a:spcBef>
              <a:buFont typeface="Arial"/>
              <a:buChar char="•"/>
            </a:pPr>
            <a:r>
              <a:rPr lang="en-US" sz="2970">
                <a:solidFill>
                  <a:srgbClr val="000000"/>
                </a:solidFill>
                <a:latin typeface="Lato"/>
              </a:rPr>
              <a:t>Dựa vào</a:t>
            </a:r>
            <a:r>
              <a:rPr lang="en-US" sz="2970">
                <a:solidFill>
                  <a:srgbClr val="000000"/>
                </a:solidFill>
                <a:latin typeface="Lato"/>
              </a:rPr>
              <a:t> ma trận nhầm lẫn trên chúng ta thấy túi xách dự đoán chính xác 987/1000 cho biết túi xách ít bị nhầm. </a:t>
            </a:r>
          </a:p>
          <a:p>
            <a:pPr marL="641322" indent="-320661" lvl="1">
              <a:lnSpc>
                <a:spcPts val="4158"/>
              </a:lnSpc>
              <a:spcBef>
                <a:spcPct val="0"/>
              </a:spcBef>
              <a:buFont typeface="Arial"/>
              <a:buChar char="•"/>
            </a:pPr>
            <a:r>
              <a:rPr lang="en-US" sz="2970">
                <a:solidFill>
                  <a:srgbClr val="000000"/>
                </a:solidFill>
                <a:latin typeface="Lato"/>
              </a:rPr>
              <a:t>Áo sơ mi ít chính xác nhất 742/1000 cho biết nhiều khả năng bị nhầm nhất.</a:t>
            </a:r>
          </a:p>
          <a:p>
            <a:pPr marL="641322" indent="-320661" lvl="1">
              <a:lnSpc>
                <a:spcPts val="4158"/>
              </a:lnSpc>
              <a:spcBef>
                <a:spcPct val="0"/>
              </a:spcBef>
              <a:buFont typeface="Arial"/>
              <a:buChar char="•"/>
            </a:pPr>
            <a:r>
              <a:rPr lang="en-US" sz="2970">
                <a:solidFill>
                  <a:srgbClr val="000000"/>
                </a:solidFill>
                <a:latin typeface="Lato"/>
              </a:rPr>
              <a:t>Dự đoán áo thun là áo sơ mi nhiều nhất , 116/1000</a:t>
            </a:r>
          </a:p>
          <a:p>
            <a:pPr marL="641322" indent="-320661" lvl="1">
              <a:lnSpc>
                <a:spcPts val="4158"/>
              </a:lnSpc>
              <a:spcBef>
                <a:spcPct val="0"/>
              </a:spcBef>
              <a:buFont typeface="Arial"/>
              <a:buChar char="•"/>
            </a:pPr>
            <a:r>
              <a:rPr lang="en-US" sz="2970">
                <a:solidFill>
                  <a:srgbClr val="000000"/>
                </a:solidFill>
                <a:latin typeface="Lato"/>
              </a:rPr>
              <a:t>Dự đoán áo len là áo khoác nhiều thứ hai, 107/1000</a:t>
            </a:r>
          </a:p>
          <a:p>
            <a:pPr marL="641322" indent="-320661" lvl="1">
              <a:lnSpc>
                <a:spcPts val="4158"/>
              </a:lnSpc>
              <a:spcBef>
                <a:spcPct val="0"/>
              </a:spcBef>
              <a:buFont typeface="Arial"/>
              <a:buChar char="•"/>
            </a:pPr>
            <a:r>
              <a:rPr lang="en-US" sz="2970">
                <a:solidFill>
                  <a:srgbClr val="000000"/>
                </a:solidFill>
                <a:latin typeface="Lato"/>
              </a:rPr>
              <a:t>Dự đoán áo sơ mi là áo khoác nhiều thứ ba, 106/1000</a:t>
            </a:r>
          </a:p>
          <a:p>
            <a:pPr>
              <a:lnSpc>
                <a:spcPts val="4158"/>
              </a:lnSpc>
              <a:spcBef>
                <a:spcPct val="0"/>
              </a:spcBef>
            </a:pPr>
            <a:r>
              <a:rPr lang="en-US" sz="2970">
                <a:solidFill>
                  <a:srgbClr val="000000"/>
                </a:solidFill>
                <a:latin typeface="Lato"/>
              </a:rPr>
              <a:t>=&gt; Áo sơ mi, áo thun, áo khoác, áo len rất dễ nhầm lẫn</a:t>
            </a:r>
          </a:p>
          <a:p>
            <a:pPr>
              <a:lnSpc>
                <a:spcPts val="3738"/>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8591240" y="0"/>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91240" y="31152"/>
            <a:ext cx="10255848" cy="10255848"/>
          </a:xfrm>
          <a:custGeom>
            <a:avLst/>
            <a:gdLst/>
            <a:ahLst/>
            <a:cxnLst/>
            <a:rect r="r" b="b" t="t" l="l"/>
            <a:pathLst>
              <a:path h="10255848" w="10255848">
                <a:moveTo>
                  <a:pt x="0" y="0"/>
                </a:moveTo>
                <a:lnTo>
                  <a:pt x="10255848" y="0"/>
                </a:lnTo>
                <a:lnTo>
                  <a:pt x="10255848" y="10255848"/>
                </a:lnTo>
                <a:lnTo>
                  <a:pt x="0" y="10255848"/>
                </a:lnTo>
                <a:lnTo>
                  <a:pt x="0" y="0"/>
                </a:lnTo>
                <a:close/>
              </a:path>
            </a:pathLst>
          </a:custGeom>
          <a:blipFill>
            <a:blip r:embed="rId2"/>
            <a:stretch>
              <a:fillRect l="0" t="0" r="0" b="0"/>
            </a:stretch>
          </a:blipFill>
        </p:spPr>
      </p:sp>
      <p:sp>
        <p:nvSpPr>
          <p:cNvPr name="TextBox 6" id="6"/>
          <p:cNvSpPr txBox="true"/>
          <p:nvPr/>
        </p:nvSpPr>
        <p:spPr>
          <a:xfrm rot="0">
            <a:off x="1040346" y="4165943"/>
            <a:ext cx="6826162" cy="3980917"/>
          </a:xfrm>
          <a:prstGeom prst="rect">
            <a:avLst/>
          </a:prstGeom>
        </p:spPr>
        <p:txBody>
          <a:bodyPr anchor="t" rtlCol="false" tIns="0" lIns="0" bIns="0" rIns="0">
            <a:spAutoFit/>
          </a:bodyPr>
          <a:lstStyle/>
          <a:p>
            <a:pPr algn="l" marL="0" indent="0" lvl="0">
              <a:lnSpc>
                <a:spcPts val="4520"/>
              </a:lnSpc>
              <a:spcBef>
                <a:spcPct val="0"/>
              </a:spcBef>
            </a:pPr>
            <a:r>
              <a:rPr lang="en-US" sz="3013">
                <a:solidFill>
                  <a:srgbClr val="000000"/>
                </a:solidFill>
                <a:latin typeface="Lato Bold"/>
              </a:rPr>
              <a:t>Fashion-MNIST </a:t>
            </a:r>
            <a:r>
              <a:rPr lang="en-US" sz="3013">
                <a:solidFill>
                  <a:srgbClr val="000000"/>
                </a:solidFill>
                <a:latin typeface="Lato"/>
              </a:rPr>
              <a:t>là một tập dữ liệu về các hình ảnh, 60.000 ảnh sẽ được dùng để huấn luyện và 10.000 ảnh sẽ thường dùng để đánh giá khả năng phân loại nhận diện ảnh của mạng neuron. Mỗi ảnh là một mảng NumPy 2 chiều, 28x28, với mỗi pixel có giá trị từ 0 đến 255.</a:t>
            </a:r>
          </a:p>
        </p:txBody>
      </p:sp>
      <p:sp>
        <p:nvSpPr>
          <p:cNvPr name="TextBox 7" id="7"/>
          <p:cNvSpPr txBox="true"/>
          <p:nvPr/>
        </p:nvSpPr>
        <p:spPr>
          <a:xfrm rot="0">
            <a:off x="981075" y="1247775"/>
            <a:ext cx="7073746" cy="2316480"/>
          </a:xfrm>
          <a:prstGeom prst="rect">
            <a:avLst/>
          </a:prstGeom>
        </p:spPr>
        <p:txBody>
          <a:bodyPr anchor="t" rtlCol="false" tIns="0" lIns="0" bIns="0" rIns="0">
            <a:spAutoFit/>
          </a:bodyPr>
          <a:lstStyle/>
          <a:p>
            <a:pPr>
              <a:lnSpc>
                <a:spcPts val="6060"/>
              </a:lnSpc>
            </a:pPr>
            <a:r>
              <a:rPr lang="en-US" sz="6000">
                <a:solidFill>
                  <a:srgbClr val="000000"/>
                </a:solidFill>
                <a:latin typeface="Montserrat Semi-Bold Bold"/>
              </a:rPr>
              <a:t>Giới thiệu về </a:t>
            </a:r>
          </a:p>
          <a:p>
            <a:pPr>
              <a:lnSpc>
                <a:spcPts val="6060"/>
              </a:lnSpc>
            </a:pPr>
            <a:r>
              <a:rPr lang="en-US" sz="6000">
                <a:solidFill>
                  <a:srgbClr val="000000"/>
                </a:solidFill>
                <a:latin typeface="Montserrat Semi-Bold Bold"/>
              </a:rPr>
              <a:t>tập dữ liệu </a:t>
            </a:r>
          </a:p>
          <a:p>
            <a:pPr marL="0" indent="0" lvl="0">
              <a:lnSpc>
                <a:spcPts val="6060"/>
              </a:lnSpc>
            </a:pPr>
            <a:r>
              <a:rPr lang="en-US" sz="6000">
                <a:solidFill>
                  <a:srgbClr val="000000"/>
                </a:solidFill>
                <a:latin typeface="Montserrat Semi-Bold Bold"/>
              </a:rPr>
              <a:t>FASHION MNIST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206013"/>
            <a:ext cx="5171594" cy="1131822"/>
            <a:chOff x="0" y="0"/>
            <a:chExt cx="1362066" cy="298093"/>
          </a:xfrm>
        </p:grpSpPr>
        <p:sp>
          <p:nvSpPr>
            <p:cNvPr name="Freeform 3" id="3"/>
            <p:cNvSpPr/>
            <p:nvPr/>
          </p:nvSpPr>
          <p:spPr>
            <a:xfrm flipH="false" flipV="false" rot="0">
              <a:off x="0" y="0"/>
              <a:ext cx="1362066" cy="298093"/>
            </a:xfrm>
            <a:custGeom>
              <a:avLst/>
              <a:gdLst/>
              <a:ahLst/>
              <a:cxnLst/>
              <a:rect r="r" b="b" t="t" l="l"/>
              <a:pathLst>
                <a:path h="298093" w="1362066">
                  <a:moveTo>
                    <a:pt x="50898" y="0"/>
                  </a:moveTo>
                  <a:lnTo>
                    <a:pt x="1311168" y="0"/>
                  </a:lnTo>
                  <a:cubicBezTo>
                    <a:pt x="1324667" y="0"/>
                    <a:pt x="1337613" y="5362"/>
                    <a:pt x="1347158" y="14908"/>
                  </a:cubicBezTo>
                  <a:cubicBezTo>
                    <a:pt x="1356704" y="24453"/>
                    <a:pt x="1362066" y="37399"/>
                    <a:pt x="1362066" y="50898"/>
                  </a:cubicBezTo>
                  <a:lnTo>
                    <a:pt x="1362066" y="247195"/>
                  </a:lnTo>
                  <a:cubicBezTo>
                    <a:pt x="1362066" y="275305"/>
                    <a:pt x="1339278" y="298093"/>
                    <a:pt x="1311168" y="298093"/>
                  </a:cubicBezTo>
                  <a:lnTo>
                    <a:pt x="50898" y="298093"/>
                  </a:lnTo>
                  <a:cubicBezTo>
                    <a:pt x="22788" y="298093"/>
                    <a:pt x="0" y="275305"/>
                    <a:pt x="0" y="247195"/>
                  </a:cubicBezTo>
                  <a:lnTo>
                    <a:pt x="0" y="50898"/>
                  </a:lnTo>
                  <a:cubicBezTo>
                    <a:pt x="0" y="22788"/>
                    <a:pt x="22788" y="0"/>
                    <a:pt x="50898"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2135985" y="5596517"/>
            <a:ext cx="4521819" cy="1155627"/>
            <a:chOff x="0" y="0"/>
            <a:chExt cx="1190932" cy="304363"/>
          </a:xfrm>
        </p:grpSpPr>
        <p:sp>
          <p:nvSpPr>
            <p:cNvPr name="Freeform 6" id="6"/>
            <p:cNvSpPr/>
            <p:nvPr/>
          </p:nvSpPr>
          <p:spPr>
            <a:xfrm flipH="false" flipV="false" rot="0">
              <a:off x="0" y="0"/>
              <a:ext cx="1190932" cy="304363"/>
            </a:xfrm>
            <a:custGeom>
              <a:avLst/>
              <a:gdLst/>
              <a:ahLst/>
              <a:cxnLst/>
              <a:rect r="r" b="b" t="t" l="l"/>
              <a:pathLst>
                <a:path h="304363" w="1190932">
                  <a:moveTo>
                    <a:pt x="58212" y="0"/>
                  </a:moveTo>
                  <a:lnTo>
                    <a:pt x="1132719" y="0"/>
                  </a:lnTo>
                  <a:cubicBezTo>
                    <a:pt x="1164869" y="0"/>
                    <a:pt x="1190932" y="26063"/>
                    <a:pt x="1190932" y="58212"/>
                  </a:cubicBezTo>
                  <a:lnTo>
                    <a:pt x="1190932" y="246150"/>
                  </a:lnTo>
                  <a:cubicBezTo>
                    <a:pt x="1190932" y="261589"/>
                    <a:pt x="1184799" y="276396"/>
                    <a:pt x="1173882" y="287313"/>
                  </a:cubicBezTo>
                  <a:cubicBezTo>
                    <a:pt x="1162965" y="298230"/>
                    <a:pt x="1148158" y="304363"/>
                    <a:pt x="1132719" y="304363"/>
                  </a:cubicBezTo>
                  <a:lnTo>
                    <a:pt x="58212" y="304363"/>
                  </a:lnTo>
                  <a:cubicBezTo>
                    <a:pt x="42773" y="304363"/>
                    <a:pt x="27967" y="298230"/>
                    <a:pt x="17050" y="287313"/>
                  </a:cubicBezTo>
                  <a:cubicBezTo>
                    <a:pt x="6133" y="276396"/>
                    <a:pt x="0" y="261589"/>
                    <a:pt x="0" y="246150"/>
                  </a:cubicBezTo>
                  <a:lnTo>
                    <a:pt x="0" y="58212"/>
                  </a:lnTo>
                  <a:cubicBezTo>
                    <a:pt x="0" y="42773"/>
                    <a:pt x="6133" y="27967"/>
                    <a:pt x="17050" y="17050"/>
                  </a:cubicBezTo>
                  <a:cubicBezTo>
                    <a:pt x="27967" y="6133"/>
                    <a:pt x="42773" y="0"/>
                    <a:pt x="5821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6762902" y="7924388"/>
            <a:ext cx="4624487" cy="1075336"/>
            <a:chOff x="0" y="0"/>
            <a:chExt cx="1217972" cy="283216"/>
          </a:xfrm>
        </p:grpSpPr>
        <p:sp>
          <p:nvSpPr>
            <p:cNvPr name="Freeform 9" id="9"/>
            <p:cNvSpPr/>
            <p:nvPr/>
          </p:nvSpPr>
          <p:spPr>
            <a:xfrm flipH="false" flipV="false" rot="0">
              <a:off x="0" y="0"/>
              <a:ext cx="1217972" cy="283216"/>
            </a:xfrm>
            <a:custGeom>
              <a:avLst/>
              <a:gdLst/>
              <a:ahLst/>
              <a:cxnLst/>
              <a:rect r="r" b="b" t="t" l="l"/>
              <a:pathLst>
                <a:path h="283216" w="1217972">
                  <a:moveTo>
                    <a:pt x="56920" y="0"/>
                  </a:moveTo>
                  <a:lnTo>
                    <a:pt x="1161052" y="0"/>
                  </a:lnTo>
                  <a:cubicBezTo>
                    <a:pt x="1192488" y="0"/>
                    <a:pt x="1217972" y="25484"/>
                    <a:pt x="1217972" y="56920"/>
                  </a:cubicBezTo>
                  <a:lnTo>
                    <a:pt x="1217972" y="226296"/>
                  </a:lnTo>
                  <a:cubicBezTo>
                    <a:pt x="1217972" y="241392"/>
                    <a:pt x="1211975" y="255870"/>
                    <a:pt x="1201300" y="266545"/>
                  </a:cubicBezTo>
                  <a:cubicBezTo>
                    <a:pt x="1190626" y="277219"/>
                    <a:pt x="1176148" y="283216"/>
                    <a:pt x="1161052" y="283216"/>
                  </a:cubicBezTo>
                  <a:lnTo>
                    <a:pt x="56920" y="283216"/>
                  </a:lnTo>
                  <a:cubicBezTo>
                    <a:pt x="41824" y="283216"/>
                    <a:pt x="27346" y="277219"/>
                    <a:pt x="16671" y="266545"/>
                  </a:cubicBezTo>
                  <a:cubicBezTo>
                    <a:pt x="5997" y="255870"/>
                    <a:pt x="0" y="241392"/>
                    <a:pt x="0" y="226296"/>
                  </a:cubicBezTo>
                  <a:lnTo>
                    <a:pt x="0" y="56920"/>
                  </a:lnTo>
                  <a:cubicBezTo>
                    <a:pt x="0" y="41824"/>
                    <a:pt x="5997" y="27346"/>
                    <a:pt x="16671" y="16671"/>
                  </a:cubicBezTo>
                  <a:cubicBezTo>
                    <a:pt x="27346" y="5997"/>
                    <a:pt x="41824" y="0"/>
                    <a:pt x="56920"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2158636" y="3206013"/>
            <a:ext cx="4560252" cy="1017135"/>
            <a:chOff x="0" y="0"/>
            <a:chExt cx="1201054" cy="267887"/>
          </a:xfrm>
        </p:grpSpPr>
        <p:sp>
          <p:nvSpPr>
            <p:cNvPr name="Freeform 12" id="12"/>
            <p:cNvSpPr/>
            <p:nvPr/>
          </p:nvSpPr>
          <p:spPr>
            <a:xfrm flipH="false" flipV="false" rot="0">
              <a:off x="0" y="0"/>
              <a:ext cx="1201054" cy="267887"/>
            </a:xfrm>
            <a:custGeom>
              <a:avLst/>
              <a:gdLst/>
              <a:ahLst/>
              <a:cxnLst/>
              <a:rect r="r" b="b" t="t" l="l"/>
              <a:pathLst>
                <a:path h="267887" w="1201054">
                  <a:moveTo>
                    <a:pt x="57722" y="0"/>
                  </a:moveTo>
                  <a:lnTo>
                    <a:pt x="1143332" y="0"/>
                  </a:lnTo>
                  <a:cubicBezTo>
                    <a:pt x="1158641" y="0"/>
                    <a:pt x="1173323" y="6081"/>
                    <a:pt x="1184148" y="16906"/>
                  </a:cubicBezTo>
                  <a:cubicBezTo>
                    <a:pt x="1194973" y="27731"/>
                    <a:pt x="1201054" y="42413"/>
                    <a:pt x="1201054" y="57722"/>
                  </a:cubicBezTo>
                  <a:lnTo>
                    <a:pt x="1201054" y="210166"/>
                  </a:lnTo>
                  <a:cubicBezTo>
                    <a:pt x="1201054" y="225474"/>
                    <a:pt x="1194973" y="240156"/>
                    <a:pt x="1184148" y="250981"/>
                  </a:cubicBezTo>
                  <a:cubicBezTo>
                    <a:pt x="1173323" y="261806"/>
                    <a:pt x="1158641" y="267887"/>
                    <a:pt x="1143332" y="267887"/>
                  </a:cubicBezTo>
                  <a:lnTo>
                    <a:pt x="57722" y="267887"/>
                  </a:lnTo>
                  <a:cubicBezTo>
                    <a:pt x="42413" y="267887"/>
                    <a:pt x="27731" y="261806"/>
                    <a:pt x="16906" y="250981"/>
                  </a:cubicBezTo>
                  <a:cubicBezTo>
                    <a:pt x="6081" y="240156"/>
                    <a:pt x="0" y="225474"/>
                    <a:pt x="0" y="210166"/>
                  </a:cubicBezTo>
                  <a:lnTo>
                    <a:pt x="0" y="57722"/>
                  </a:lnTo>
                  <a:cubicBezTo>
                    <a:pt x="0" y="42413"/>
                    <a:pt x="6081" y="27731"/>
                    <a:pt x="16906" y="16906"/>
                  </a:cubicBezTo>
                  <a:cubicBezTo>
                    <a:pt x="27731" y="6081"/>
                    <a:pt x="42413" y="0"/>
                    <a:pt x="57722" y="0"/>
                  </a:cubicBezTo>
                  <a:close/>
                </a:path>
              </a:pathLst>
            </a:custGeom>
            <a:solidFill>
              <a:srgbClr val="CADDFF"/>
            </a:solidFill>
            <a:ln w="19050">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2177548" y="5443821"/>
            <a:ext cx="4541340" cy="1055868"/>
            <a:chOff x="0" y="0"/>
            <a:chExt cx="1196073" cy="278089"/>
          </a:xfrm>
        </p:grpSpPr>
        <p:sp>
          <p:nvSpPr>
            <p:cNvPr name="Freeform 15" id="15"/>
            <p:cNvSpPr/>
            <p:nvPr/>
          </p:nvSpPr>
          <p:spPr>
            <a:xfrm flipH="false" flipV="false" rot="0">
              <a:off x="0" y="0"/>
              <a:ext cx="1196073" cy="278089"/>
            </a:xfrm>
            <a:custGeom>
              <a:avLst/>
              <a:gdLst/>
              <a:ahLst/>
              <a:cxnLst/>
              <a:rect r="r" b="b" t="t" l="l"/>
              <a:pathLst>
                <a:path h="278089" w="1196073">
                  <a:moveTo>
                    <a:pt x="57962" y="0"/>
                  </a:moveTo>
                  <a:lnTo>
                    <a:pt x="1138111" y="0"/>
                  </a:lnTo>
                  <a:cubicBezTo>
                    <a:pt x="1153483" y="0"/>
                    <a:pt x="1168226" y="6107"/>
                    <a:pt x="1179096" y="16977"/>
                  </a:cubicBezTo>
                  <a:cubicBezTo>
                    <a:pt x="1189966" y="27847"/>
                    <a:pt x="1196073" y="42590"/>
                    <a:pt x="1196073" y="57962"/>
                  </a:cubicBezTo>
                  <a:lnTo>
                    <a:pt x="1196073" y="220127"/>
                  </a:lnTo>
                  <a:cubicBezTo>
                    <a:pt x="1196073" y="235499"/>
                    <a:pt x="1189966" y="250242"/>
                    <a:pt x="1179096" y="261112"/>
                  </a:cubicBezTo>
                  <a:cubicBezTo>
                    <a:pt x="1168226" y="271982"/>
                    <a:pt x="1153483" y="278089"/>
                    <a:pt x="1138111" y="278089"/>
                  </a:cubicBezTo>
                  <a:lnTo>
                    <a:pt x="57962" y="278089"/>
                  </a:lnTo>
                  <a:cubicBezTo>
                    <a:pt x="42590" y="278089"/>
                    <a:pt x="27847" y="271982"/>
                    <a:pt x="16977" y="261112"/>
                  </a:cubicBezTo>
                  <a:cubicBezTo>
                    <a:pt x="6107" y="250242"/>
                    <a:pt x="0" y="235499"/>
                    <a:pt x="0" y="220127"/>
                  </a:cubicBezTo>
                  <a:lnTo>
                    <a:pt x="0" y="57962"/>
                  </a:lnTo>
                  <a:cubicBezTo>
                    <a:pt x="0" y="42590"/>
                    <a:pt x="6107" y="27847"/>
                    <a:pt x="16977" y="16977"/>
                  </a:cubicBezTo>
                  <a:cubicBezTo>
                    <a:pt x="27847" y="6107"/>
                    <a:pt x="42590" y="0"/>
                    <a:pt x="57962" y="0"/>
                  </a:cubicBezTo>
                  <a:close/>
                </a:path>
              </a:pathLst>
            </a:custGeom>
            <a:solidFill>
              <a:srgbClr val="CADDFF"/>
            </a:solidFill>
            <a:ln w="19050">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0">
            <a:off x="7124219" y="3062540"/>
            <a:ext cx="4263169" cy="4161919"/>
          </a:xfrm>
          <a:custGeom>
            <a:avLst/>
            <a:gdLst/>
            <a:ahLst/>
            <a:cxnLst/>
            <a:rect r="r" b="b" t="t" l="l"/>
            <a:pathLst>
              <a:path h="4161919" w="4263169">
                <a:moveTo>
                  <a:pt x="0" y="0"/>
                </a:moveTo>
                <a:lnTo>
                  <a:pt x="4263170" y="0"/>
                </a:lnTo>
                <a:lnTo>
                  <a:pt x="4263170" y="4161920"/>
                </a:lnTo>
                <a:lnTo>
                  <a:pt x="0" y="4161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810389" y="1416150"/>
            <a:ext cx="12339565" cy="744728"/>
          </a:xfrm>
          <a:prstGeom prst="rect">
            <a:avLst/>
          </a:prstGeom>
        </p:spPr>
        <p:txBody>
          <a:bodyPr anchor="t" rtlCol="false" tIns="0" lIns="0" bIns="0" rIns="0">
            <a:spAutoFit/>
          </a:bodyPr>
          <a:lstStyle/>
          <a:p>
            <a:pPr algn="ctr" marL="0" indent="0" lvl="0">
              <a:lnSpc>
                <a:spcPts val="5655"/>
              </a:lnSpc>
              <a:spcBef>
                <a:spcPct val="0"/>
              </a:spcBef>
            </a:pPr>
            <a:r>
              <a:rPr lang="en-US" sz="5599">
                <a:solidFill>
                  <a:srgbClr val="000000"/>
                </a:solidFill>
                <a:latin typeface="Montserrat Semi-Bold Bold"/>
              </a:rPr>
              <a:t>Lý do chọn Fashion - MNIST: </a:t>
            </a:r>
          </a:p>
        </p:txBody>
      </p:sp>
      <p:sp>
        <p:nvSpPr>
          <p:cNvPr name="TextBox 19" id="19"/>
          <p:cNvSpPr txBox="true"/>
          <p:nvPr/>
        </p:nvSpPr>
        <p:spPr>
          <a:xfrm rot="0">
            <a:off x="1315396" y="3617358"/>
            <a:ext cx="4574488" cy="405765"/>
          </a:xfrm>
          <a:prstGeom prst="rect">
            <a:avLst/>
          </a:prstGeom>
        </p:spPr>
        <p:txBody>
          <a:bodyPr anchor="t" rtlCol="false" tIns="0" lIns="0" bIns="0" rIns="0">
            <a:spAutoFit/>
          </a:bodyPr>
          <a:lstStyle/>
          <a:p>
            <a:pPr algn="ctr" marL="0" indent="0" lvl="0">
              <a:lnSpc>
                <a:spcPts val="3180"/>
              </a:lnSpc>
            </a:pPr>
            <a:r>
              <a:rPr lang="en-US" sz="3000">
                <a:solidFill>
                  <a:srgbClr val="000000"/>
                </a:solidFill>
                <a:latin typeface="Montserrat Semi-Bold"/>
              </a:rPr>
              <a:t>Độ phức tạp tương đối</a:t>
            </a:r>
          </a:p>
        </p:txBody>
      </p:sp>
      <p:sp>
        <p:nvSpPr>
          <p:cNvPr name="TextBox 20" id="20"/>
          <p:cNvSpPr txBox="true"/>
          <p:nvPr/>
        </p:nvSpPr>
        <p:spPr>
          <a:xfrm rot="0">
            <a:off x="2299861" y="5959666"/>
            <a:ext cx="4066277" cy="405765"/>
          </a:xfrm>
          <a:prstGeom prst="rect">
            <a:avLst/>
          </a:prstGeom>
        </p:spPr>
        <p:txBody>
          <a:bodyPr anchor="t" rtlCol="false" tIns="0" lIns="0" bIns="0" rIns="0">
            <a:spAutoFit/>
          </a:bodyPr>
          <a:lstStyle/>
          <a:p>
            <a:pPr algn="ctr" marL="0" indent="0" lvl="0">
              <a:lnSpc>
                <a:spcPts val="3180"/>
              </a:lnSpc>
            </a:pPr>
            <a:r>
              <a:rPr lang="en-US" sz="3000">
                <a:solidFill>
                  <a:srgbClr val="000000"/>
                </a:solidFill>
                <a:latin typeface="Montserrat Semi-Bold"/>
              </a:rPr>
              <a:t>Đa dạng phong phú</a:t>
            </a:r>
          </a:p>
        </p:txBody>
      </p:sp>
      <p:sp>
        <p:nvSpPr>
          <p:cNvPr name="TextBox 21" id="21"/>
          <p:cNvSpPr txBox="true"/>
          <p:nvPr/>
        </p:nvSpPr>
        <p:spPr>
          <a:xfrm rot="0">
            <a:off x="6922640" y="8271582"/>
            <a:ext cx="4311836" cy="405765"/>
          </a:xfrm>
          <a:prstGeom prst="rect">
            <a:avLst/>
          </a:prstGeom>
        </p:spPr>
        <p:txBody>
          <a:bodyPr anchor="t" rtlCol="false" tIns="0" lIns="0" bIns="0" rIns="0">
            <a:spAutoFit/>
          </a:bodyPr>
          <a:lstStyle/>
          <a:p>
            <a:pPr algn="ctr" marL="0" indent="0" lvl="0">
              <a:lnSpc>
                <a:spcPts val="3180"/>
              </a:lnSpc>
            </a:pPr>
            <a:r>
              <a:rPr lang="en-US" sz="3000">
                <a:solidFill>
                  <a:srgbClr val="000000"/>
                </a:solidFill>
                <a:latin typeface="Montserrat Semi-Bold"/>
              </a:rPr>
              <a:t>Tiềm năng ứng dụng</a:t>
            </a:r>
          </a:p>
        </p:txBody>
      </p:sp>
      <p:sp>
        <p:nvSpPr>
          <p:cNvPr name="TextBox 22" id="22"/>
          <p:cNvSpPr txBox="true"/>
          <p:nvPr/>
        </p:nvSpPr>
        <p:spPr>
          <a:xfrm rot="0">
            <a:off x="12311533" y="3510339"/>
            <a:ext cx="4235392" cy="405765"/>
          </a:xfrm>
          <a:prstGeom prst="rect">
            <a:avLst/>
          </a:prstGeom>
        </p:spPr>
        <p:txBody>
          <a:bodyPr anchor="t" rtlCol="false" tIns="0" lIns="0" bIns="0" rIns="0">
            <a:spAutoFit/>
          </a:bodyPr>
          <a:lstStyle/>
          <a:p>
            <a:pPr algn="ctr" marL="0" indent="0" lvl="0">
              <a:lnSpc>
                <a:spcPts val="3180"/>
              </a:lnSpc>
            </a:pPr>
            <a:r>
              <a:rPr lang="en-US" sz="3000">
                <a:solidFill>
                  <a:srgbClr val="000000"/>
                </a:solidFill>
                <a:latin typeface="Montserrat Semi-Bold"/>
              </a:rPr>
              <a:t>Dung lượng nhỏ gọn</a:t>
            </a:r>
          </a:p>
        </p:txBody>
      </p:sp>
      <p:sp>
        <p:nvSpPr>
          <p:cNvPr name="TextBox 23" id="23"/>
          <p:cNvSpPr txBox="true"/>
          <p:nvPr/>
        </p:nvSpPr>
        <p:spPr>
          <a:xfrm rot="0">
            <a:off x="12525090" y="5768566"/>
            <a:ext cx="3955160" cy="405765"/>
          </a:xfrm>
          <a:prstGeom prst="rect">
            <a:avLst/>
          </a:prstGeom>
        </p:spPr>
        <p:txBody>
          <a:bodyPr anchor="t" rtlCol="false" tIns="0" lIns="0" bIns="0" rIns="0">
            <a:spAutoFit/>
          </a:bodyPr>
          <a:lstStyle/>
          <a:p>
            <a:pPr algn="ctr" marL="0" indent="0" lvl="0">
              <a:lnSpc>
                <a:spcPts val="3180"/>
              </a:lnSpc>
            </a:pPr>
            <a:r>
              <a:rPr lang="en-US" sz="3000">
                <a:solidFill>
                  <a:srgbClr val="000000"/>
                </a:solidFill>
                <a:latin typeface="Montserrat Semi-Bold"/>
              </a:rPr>
              <a:t>Độ khó điều chỉnh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0" y="4707521"/>
            <a:ext cx="18288000" cy="5579479"/>
          </a:xfrm>
          <a:custGeom>
            <a:avLst/>
            <a:gdLst/>
            <a:ahLst/>
            <a:cxnLst/>
            <a:rect r="r" b="b" t="t" l="l"/>
            <a:pathLst>
              <a:path h="5579479" w="18288000">
                <a:moveTo>
                  <a:pt x="0" y="0"/>
                </a:moveTo>
                <a:lnTo>
                  <a:pt x="18288000" y="0"/>
                </a:lnTo>
                <a:lnTo>
                  <a:pt x="18288000" y="5579479"/>
                </a:lnTo>
                <a:lnTo>
                  <a:pt x="0" y="5579479"/>
                </a:lnTo>
                <a:lnTo>
                  <a:pt x="0" y="0"/>
                </a:lnTo>
                <a:close/>
              </a:path>
            </a:pathLst>
          </a:custGeom>
          <a:blipFill>
            <a:blip r:embed="rId2"/>
            <a:stretch>
              <a:fillRect l="0" t="0" r="0" b="-1563"/>
            </a:stretch>
          </a:blipFill>
        </p:spPr>
      </p:sp>
      <p:sp>
        <p:nvSpPr>
          <p:cNvPr name="TextBox 3" id="3"/>
          <p:cNvSpPr txBox="true"/>
          <p:nvPr/>
        </p:nvSpPr>
        <p:spPr>
          <a:xfrm rot="0">
            <a:off x="856765" y="1006802"/>
            <a:ext cx="8020540" cy="2362200"/>
          </a:xfrm>
          <a:prstGeom prst="rect">
            <a:avLst/>
          </a:prstGeom>
        </p:spPr>
        <p:txBody>
          <a:bodyPr anchor="t" rtlCol="false" tIns="0" lIns="0" bIns="0" rIns="0">
            <a:spAutoFit/>
          </a:bodyPr>
          <a:lstStyle/>
          <a:p>
            <a:pPr marL="0" indent="0" lvl="0">
              <a:lnSpc>
                <a:spcPts val="9368"/>
              </a:lnSpc>
            </a:pPr>
            <a:r>
              <a:rPr lang="en-US" sz="7806">
                <a:solidFill>
                  <a:srgbClr val="000000"/>
                </a:solidFill>
                <a:latin typeface="Montserrat Semi-Bold Bold"/>
              </a:rPr>
              <a:t>Giới thiệu về kiến trúc CNN</a:t>
            </a:r>
          </a:p>
        </p:txBody>
      </p:sp>
      <p:sp>
        <p:nvSpPr>
          <p:cNvPr name="TextBox 4" id="4"/>
          <p:cNvSpPr txBox="true"/>
          <p:nvPr/>
        </p:nvSpPr>
        <p:spPr>
          <a:xfrm rot="0">
            <a:off x="8877305" y="492364"/>
            <a:ext cx="8669523" cy="3648095"/>
          </a:xfrm>
          <a:prstGeom prst="rect">
            <a:avLst/>
          </a:prstGeom>
        </p:spPr>
        <p:txBody>
          <a:bodyPr anchor="t" rtlCol="false" tIns="0" lIns="0" bIns="0" rIns="0">
            <a:spAutoFit/>
          </a:bodyPr>
          <a:lstStyle/>
          <a:p>
            <a:pPr marL="0" indent="0" lvl="0">
              <a:lnSpc>
                <a:spcPts val="4198"/>
              </a:lnSpc>
            </a:pPr>
            <a:r>
              <a:rPr lang="en-US" sz="2999">
                <a:solidFill>
                  <a:srgbClr val="000000"/>
                </a:solidFill>
                <a:latin typeface="Lato Bold"/>
              </a:rPr>
              <a:t>Convolutional Neural Network (CNNs – Mạng nơ-ron tích chập) là một tập hợp các lớp tích chập chồng lên nhau và sử dụng các hàm nonlinear activation như ReLU để kích hoạt các trọng số trong các node. Mỗi một lớp sau khi thông qua các hàm kích hoạt sẽ tạo ra các thông tin trừu tượng hơn cho các lớp tiếp theo.</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687560" y="3687501"/>
            <a:ext cx="3451574" cy="4658165"/>
            <a:chOff x="0" y="0"/>
            <a:chExt cx="909057" cy="1226842"/>
          </a:xfrm>
        </p:grpSpPr>
        <p:sp>
          <p:nvSpPr>
            <p:cNvPr name="Freeform 3" id="3"/>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7945219" y="3687501"/>
            <a:ext cx="3451574" cy="4658165"/>
            <a:chOff x="0" y="0"/>
            <a:chExt cx="909057" cy="1226842"/>
          </a:xfrm>
        </p:grpSpPr>
        <p:sp>
          <p:nvSpPr>
            <p:cNvPr name="Freeform 6" id="6"/>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658165"/>
            <a:chOff x="0" y="0"/>
            <a:chExt cx="909057" cy="1226842"/>
          </a:xfrm>
        </p:grpSpPr>
        <p:sp>
          <p:nvSpPr>
            <p:cNvPr name="Freeform 9" id="9"/>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3084531" y="4143778"/>
            <a:ext cx="265763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Convolutional layer</a:t>
            </a:r>
          </a:p>
        </p:txBody>
      </p:sp>
      <p:sp>
        <p:nvSpPr>
          <p:cNvPr name="TextBox 12" id="12"/>
          <p:cNvSpPr txBox="true"/>
          <p:nvPr/>
        </p:nvSpPr>
        <p:spPr>
          <a:xfrm rot="0">
            <a:off x="2911929" y="5283349"/>
            <a:ext cx="3002837" cy="2377440"/>
          </a:xfrm>
          <a:prstGeom prst="rect">
            <a:avLst/>
          </a:prstGeom>
        </p:spPr>
        <p:txBody>
          <a:bodyPr anchor="t" rtlCol="false" tIns="0" lIns="0" bIns="0" rIns="0">
            <a:spAutoFit/>
          </a:bodyPr>
          <a:lstStyle/>
          <a:p>
            <a:pPr algn="ctr">
              <a:lnSpc>
                <a:spcPts val="3150"/>
              </a:lnSpc>
            </a:pPr>
            <a:r>
              <a:rPr lang="en-US" sz="2100">
                <a:solidFill>
                  <a:srgbClr val="000000"/>
                </a:solidFill>
                <a:latin typeface="Montserrat"/>
              </a:rPr>
              <a:t>Lớp này thực hiện phép tích chập trên dữ liệu đầu vào để trích xuất các đặc trưng cục bộ. </a:t>
            </a:r>
          </a:p>
          <a:p>
            <a:pPr algn="ctr" marL="0" indent="0" lvl="0">
              <a:lnSpc>
                <a:spcPts val="3150"/>
              </a:lnSpc>
              <a:spcBef>
                <a:spcPct val="0"/>
              </a:spcBef>
            </a:pPr>
          </a:p>
        </p:txBody>
      </p:sp>
      <p:sp>
        <p:nvSpPr>
          <p:cNvPr name="TextBox 13" id="13"/>
          <p:cNvSpPr txBox="true"/>
          <p:nvPr/>
        </p:nvSpPr>
        <p:spPr>
          <a:xfrm rot="0">
            <a:off x="8342190" y="4143778"/>
            <a:ext cx="2657633"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Pooling Layer</a:t>
            </a:r>
          </a:p>
        </p:txBody>
      </p:sp>
      <p:sp>
        <p:nvSpPr>
          <p:cNvPr name="TextBox 14" id="14"/>
          <p:cNvSpPr txBox="true"/>
          <p:nvPr/>
        </p:nvSpPr>
        <p:spPr>
          <a:xfrm rot="0">
            <a:off x="8148805" y="5283349"/>
            <a:ext cx="3044404" cy="27774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Là những lớp có tác dụng làm đơn giản hóa các thông tin ở đầu ra từ các lớp tích chập, giúp làm giảm parameter khi đầu vào quá lớn. </a:t>
            </a:r>
          </a:p>
        </p:txBody>
      </p:sp>
      <p:sp>
        <p:nvSpPr>
          <p:cNvPr name="TextBox 15" id="15"/>
          <p:cNvSpPr txBox="true"/>
          <p:nvPr/>
        </p:nvSpPr>
        <p:spPr>
          <a:xfrm rot="0">
            <a:off x="13406464" y="4143778"/>
            <a:ext cx="3044404"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Fully connected layer</a:t>
            </a:r>
          </a:p>
        </p:txBody>
      </p:sp>
      <p:sp>
        <p:nvSpPr>
          <p:cNvPr name="TextBox 16" id="16"/>
          <p:cNvSpPr txBox="true"/>
          <p:nvPr/>
        </p:nvSpPr>
        <p:spPr>
          <a:xfrm rot="0">
            <a:off x="13425514" y="5283349"/>
            <a:ext cx="3044404" cy="19773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Lớp này có nhiệm vụ đưa ra kết quả sau khi lớp convolutional layer và pooling layer đã nhận được ảnh truyền.</a:t>
            </a:r>
          </a:p>
        </p:txBody>
      </p:sp>
      <p:sp>
        <p:nvSpPr>
          <p:cNvPr name="TextBox 17" id="17"/>
          <p:cNvSpPr txBox="true"/>
          <p:nvPr/>
        </p:nvSpPr>
        <p:spPr>
          <a:xfrm rot="0">
            <a:off x="1075257" y="1799646"/>
            <a:ext cx="16184043" cy="792480"/>
          </a:xfrm>
          <a:prstGeom prst="rect">
            <a:avLst/>
          </a:prstGeom>
        </p:spPr>
        <p:txBody>
          <a:bodyPr anchor="t" rtlCol="false" tIns="0" lIns="0" bIns="0" rIns="0">
            <a:spAutoFit/>
          </a:bodyPr>
          <a:lstStyle/>
          <a:p>
            <a:pPr algn="ctr" marL="0" indent="0" lvl="0">
              <a:lnSpc>
                <a:spcPts val="6060"/>
              </a:lnSpc>
              <a:spcBef>
                <a:spcPct val="0"/>
              </a:spcBef>
            </a:pPr>
            <a:r>
              <a:rPr lang="en-US" sz="6000">
                <a:solidFill>
                  <a:srgbClr val="000000"/>
                </a:solidFill>
                <a:latin typeface="Montserrat Semi-Bold Bold"/>
              </a:rPr>
              <a:t>CNN bao gồm những phần lớp cơ bản là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8157238" y="3777845"/>
            <a:ext cx="9730812" cy="4865406"/>
          </a:xfrm>
          <a:custGeom>
            <a:avLst/>
            <a:gdLst/>
            <a:ahLst/>
            <a:cxnLst/>
            <a:rect r="r" b="b" t="t" l="l"/>
            <a:pathLst>
              <a:path h="4865406" w="9730812">
                <a:moveTo>
                  <a:pt x="0" y="0"/>
                </a:moveTo>
                <a:lnTo>
                  <a:pt x="9730812" y="0"/>
                </a:lnTo>
                <a:lnTo>
                  <a:pt x="9730812" y="4865406"/>
                </a:lnTo>
                <a:lnTo>
                  <a:pt x="0" y="4865406"/>
                </a:lnTo>
                <a:lnTo>
                  <a:pt x="0" y="0"/>
                </a:lnTo>
                <a:close/>
              </a:path>
            </a:pathLst>
          </a:custGeom>
          <a:blipFill>
            <a:blip r:embed="rId2"/>
            <a:stretch>
              <a:fillRect l="0" t="0" r="0" b="0"/>
            </a:stretch>
          </a:blipFill>
        </p:spPr>
      </p:sp>
      <p:sp>
        <p:nvSpPr>
          <p:cNvPr name="TextBox 3" id="3"/>
          <p:cNvSpPr txBox="true"/>
          <p:nvPr/>
        </p:nvSpPr>
        <p:spPr>
          <a:xfrm rot="0">
            <a:off x="742492" y="4092159"/>
            <a:ext cx="6567131" cy="4160578"/>
          </a:xfrm>
          <a:prstGeom prst="rect">
            <a:avLst/>
          </a:prstGeom>
        </p:spPr>
        <p:txBody>
          <a:bodyPr anchor="t" rtlCol="false" tIns="0" lIns="0" bIns="0" rIns="0">
            <a:spAutoFit/>
          </a:bodyPr>
          <a:lstStyle/>
          <a:p>
            <a:pPr algn="l" marL="0" indent="0" lvl="0">
              <a:lnSpc>
                <a:spcPts val="4197"/>
              </a:lnSpc>
              <a:spcBef>
                <a:spcPct val="0"/>
              </a:spcBef>
            </a:pPr>
            <a:r>
              <a:rPr lang="en-US" sz="2798">
                <a:solidFill>
                  <a:srgbClr val="000000"/>
                </a:solidFill>
                <a:latin typeface="Montserrat Classic"/>
              </a:rPr>
              <a:t>VGG16 là một kiến trúc mạng neural convolutional (CNN) được xây dựng trên cơ sở các lớp convolutional có kích thước nhỏ và sâu, với các lớp convolutional được xếp chồng lên nhau liên tiếp nhau. Kiến trúc này bao gồm 13 lớp convolutional và 3 lớp fully connected, tổng cộng 16 lớp.</a:t>
            </a:r>
          </a:p>
        </p:txBody>
      </p:sp>
      <p:sp>
        <p:nvSpPr>
          <p:cNvPr name="TextBox 4" id="4"/>
          <p:cNvSpPr txBox="true"/>
          <p:nvPr/>
        </p:nvSpPr>
        <p:spPr>
          <a:xfrm rot="0">
            <a:off x="742492" y="1687775"/>
            <a:ext cx="7414746" cy="1693185"/>
          </a:xfrm>
          <a:prstGeom prst="rect">
            <a:avLst/>
          </a:prstGeom>
        </p:spPr>
        <p:txBody>
          <a:bodyPr anchor="t" rtlCol="false" tIns="0" lIns="0" bIns="0" rIns="0">
            <a:spAutoFit/>
          </a:bodyPr>
          <a:lstStyle/>
          <a:p>
            <a:pPr marL="0" indent="0" lvl="0">
              <a:lnSpc>
                <a:spcPts val="6563"/>
              </a:lnSpc>
            </a:pPr>
            <a:r>
              <a:rPr lang="en-US" sz="6498">
                <a:solidFill>
                  <a:srgbClr val="000000"/>
                </a:solidFill>
                <a:latin typeface="Montserrat Semi-Bold Bold"/>
              </a:rPr>
              <a:t>GIới thiệu về kiến trúc VGG-16</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1865664" y="2206678"/>
            <a:ext cx="4047087" cy="2708222"/>
            <a:chOff x="0" y="0"/>
            <a:chExt cx="1065899" cy="713276"/>
          </a:xfrm>
        </p:grpSpPr>
        <p:sp>
          <p:nvSpPr>
            <p:cNvPr name="Freeform 3" id="3"/>
            <p:cNvSpPr/>
            <p:nvPr/>
          </p:nvSpPr>
          <p:spPr>
            <a:xfrm flipH="false" flipV="false" rot="0">
              <a:off x="0" y="0"/>
              <a:ext cx="1065899" cy="713276"/>
            </a:xfrm>
            <a:custGeom>
              <a:avLst/>
              <a:gdLst/>
              <a:ahLst/>
              <a:cxnLst/>
              <a:rect r="r" b="b" t="t" l="l"/>
              <a:pathLst>
                <a:path h="713276" w="1065899">
                  <a:moveTo>
                    <a:pt x="65041" y="0"/>
                  </a:moveTo>
                  <a:lnTo>
                    <a:pt x="1000859" y="0"/>
                  </a:lnTo>
                  <a:cubicBezTo>
                    <a:pt x="1018109" y="0"/>
                    <a:pt x="1034652" y="6852"/>
                    <a:pt x="1046849" y="19050"/>
                  </a:cubicBezTo>
                  <a:cubicBezTo>
                    <a:pt x="1059047" y="31247"/>
                    <a:pt x="1065899" y="47791"/>
                    <a:pt x="1065899" y="65041"/>
                  </a:cubicBezTo>
                  <a:lnTo>
                    <a:pt x="1065899" y="648236"/>
                  </a:lnTo>
                  <a:cubicBezTo>
                    <a:pt x="1065899" y="665486"/>
                    <a:pt x="1059047" y="682029"/>
                    <a:pt x="1046849" y="694227"/>
                  </a:cubicBezTo>
                  <a:cubicBezTo>
                    <a:pt x="1034652" y="706424"/>
                    <a:pt x="1018109" y="713276"/>
                    <a:pt x="1000859" y="713276"/>
                  </a:cubicBezTo>
                  <a:lnTo>
                    <a:pt x="65041" y="713276"/>
                  </a:lnTo>
                  <a:cubicBezTo>
                    <a:pt x="47791" y="713276"/>
                    <a:pt x="31247" y="706424"/>
                    <a:pt x="19050" y="694227"/>
                  </a:cubicBezTo>
                  <a:cubicBezTo>
                    <a:pt x="6852" y="682029"/>
                    <a:pt x="0" y="665486"/>
                    <a:pt x="0" y="648236"/>
                  </a:cubicBezTo>
                  <a:lnTo>
                    <a:pt x="0" y="65041"/>
                  </a:lnTo>
                  <a:cubicBezTo>
                    <a:pt x="0" y="47791"/>
                    <a:pt x="6852" y="31247"/>
                    <a:pt x="19050" y="19050"/>
                  </a:cubicBezTo>
                  <a:cubicBezTo>
                    <a:pt x="31247" y="6852"/>
                    <a:pt x="47791" y="0"/>
                    <a:pt x="65041"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360059" y="2714419"/>
            <a:ext cx="3058297" cy="15773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VGG16 có độ chính xác cao trên các tập dữ liệu phân loại ảnh nổi tiếng như ImageNet.</a:t>
            </a:r>
          </a:p>
        </p:txBody>
      </p:sp>
      <p:grpSp>
        <p:nvGrpSpPr>
          <p:cNvPr name="Group 6" id="6"/>
          <p:cNvGrpSpPr/>
          <p:nvPr/>
        </p:nvGrpSpPr>
        <p:grpSpPr>
          <a:xfrm rot="0">
            <a:off x="7437367" y="2296176"/>
            <a:ext cx="3989457" cy="2618724"/>
            <a:chOff x="0" y="0"/>
            <a:chExt cx="1050721" cy="689705"/>
          </a:xfrm>
        </p:grpSpPr>
        <p:sp>
          <p:nvSpPr>
            <p:cNvPr name="Freeform 7" id="7"/>
            <p:cNvSpPr/>
            <p:nvPr/>
          </p:nvSpPr>
          <p:spPr>
            <a:xfrm flipH="false" flipV="false" rot="0">
              <a:off x="0" y="0"/>
              <a:ext cx="1050721" cy="689705"/>
            </a:xfrm>
            <a:custGeom>
              <a:avLst/>
              <a:gdLst/>
              <a:ahLst/>
              <a:cxnLst/>
              <a:rect r="r" b="b" t="t" l="l"/>
              <a:pathLst>
                <a:path h="689705" w="1050721">
                  <a:moveTo>
                    <a:pt x="65980" y="0"/>
                  </a:moveTo>
                  <a:lnTo>
                    <a:pt x="984741" y="0"/>
                  </a:lnTo>
                  <a:cubicBezTo>
                    <a:pt x="1021181" y="0"/>
                    <a:pt x="1050721" y="29540"/>
                    <a:pt x="1050721" y="65980"/>
                  </a:cubicBezTo>
                  <a:lnTo>
                    <a:pt x="1050721" y="623725"/>
                  </a:lnTo>
                  <a:cubicBezTo>
                    <a:pt x="1050721" y="641224"/>
                    <a:pt x="1043770" y="658006"/>
                    <a:pt x="1031396" y="670380"/>
                  </a:cubicBezTo>
                  <a:cubicBezTo>
                    <a:pt x="1019022" y="682754"/>
                    <a:pt x="1002240" y="689705"/>
                    <a:pt x="984741" y="689705"/>
                  </a:cubicBezTo>
                  <a:lnTo>
                    <a:pt x="65980" y="689705"/>
                  </a:lnTo>
                  <a:cubicBezTo>
                    <a:pt x="48481" y="689705"/>
                    <a:pt x="31699" y="682754"/>
                    <a:pt x="19325" y="670380"/>
                  </a:cubicBezTo>
                  <a:cubicBezTo>
                    <a:pt x="6951" y="658006"/>
                    <a:pt x="0" y="641224"/>
                    <a:pt x="0" y="623725"/>
                  </a:cubicBezTo>
                  <a:lnTo>
                    <a:pt x="0" y="65980"/>
                  </a:lnTo>
                  <a:cubicBezTo>
                    <a:pt x="0" y="48481"/>
                    <a:pt x="6951" y="31699"/>
                    <a:pt x="19325" y="19325"/>
                  </a:cubicBezTo>
                  <a:cubicBezTo>
                    <a:pt x="31699" y="6951"/>
                    <a:pt x="48481" y="0"/>
                    <a:pt x="65980" y="0"/>
                  </a:cubicBezTo>
                  <a:close/>
                </a:path>
              </a:pathLst>
            </a:custGeom>
            <a:solidFill>
              <a:srgbClr val="FFFFFF"/>
            </a:solidFill>
            <a:ln w="19050">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7902946" y="2714419"/>
            <a:ext cx="3058297" cy="15773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Kiến trúc đơn giản và dễ hiểu, cho phép nghiên cứu và phát triển dễ dàng.</a:t>
            </a:r>
          </a:p>
        </p:txBody>
      </p:sp>
      <p:grpSp>
        <p:nvGrpSpPr>
          <p:cNvPr name="Group 10" id="10"/>
          <p:cNvGrpSpPr/>
          <p:nvPr/>
        </p:nvGrpSpPr>
        <p:grpSpPr>
          <a:xfrm rot="0">
            <a:off x="12950823" y="2206678"/>
            <a:ext cx="4047051" cy="2708222"/>
            <a:chOff x="0" y="0"/>
            <a:chExt cx="1065890" cy="713276"/>
          </a:xfrm>
        </p:grpSpPr>
        <p:sp>
          <p:nvSpPr>
            <p:cNvPr name="Freeform 11" id="11"/>
            <p:cNvSpPr/>
            <p:nvPr/>
          </p:nvSpPr>
          <p:spPr>
            <a:xfrm flipH="false" flipV="false" rot="0">
              <a:off x="0" y="0"/>
              <a:ext cx="1065890" cy="713276"/>
            </a:xfrm>
            <a:custGeom>
              <a:avLst/>
              <a:gdLst/>
              <a:ahLst/>
              <a:cxnLst/>
              <a:rect r="r" b="b" t="t" l="l"/>
              <a:pathLst>
                <a:path h="713276" w="1065890">
                  <a:moveTo>
                    <a:pt x="65041" y="0"/>
                  </a:moveTo>
                  <a:lnTo>
                    <a:pt x="1000849" y="0"/>
                  </a:lnTo>
                  <a:cubicBezTo>
                    <a:pt x="1018099" y="0"/>
                    <a:pt x="1034642" y="6853"/>
                    <a:pt x="1046840" y="19050"/>
                  </a:cubicBezTo>
                  <a:cubicBezTo>
                    <a:pt x="1059037" y="31248"/>
                    <a:pt x="1065890" y="47791"/>
                    <a:pt x="1065890" y="65041"/>
                  </a:cubicBezTo>
                  <a:lnTo>
                    <a:pt x="1065890" y="648235"/>
                  </a:lnTo>
                  <a:cubicBezTo>
                    <a:pt x="1065890" y="665485"/>
                    <a:pt x="1059037" y="682029"/>
                    <a:pt x="1046840" y="694226"/>
                  </a:cubicBezTo>
                  <a:cubicBezTo>
                    <a:pt x="1034642" y="706424"/>
                    <a:pt x="1018099" y="713276"/>
                    <a:pt x="1000849" y="713276"/>
                  </a:cubicBezTo>
                  <a:lnTo>
                    <a:pt x="65041" y="713276"/>
                  </a:lnTo>
                  <a:cubicBezTo>
                    <a:pt x="47791" y="713276"/>
                    <a:pt x="31248" y="706424"/>
                    <a:pt x="19050" y="694226"/>
                  </a:cubicBezTo>
                  <a:cubicBezTo>
                    <a:pt x="6853" y="682029"/>
                    <a:pt x="0" y="665485"/>
                    <a:pt x="0" y="648235"/>
                  </a:cubicBezTo>
                  <a:lnTo>
                    <a:pt x="0" y="65041"/>
                  </a:lnTo>
                  <a:cubicBezTo>
                    <a:pt x="0" y="47791"/>
                    <a:pt x="6853" y="31248"/>
                    <a:pt x="19050" y="19050"/>
                  </a:cubicBezTo>
                  <a:cubicBezTo>
                    <a:pt x="31248" y="6853"/>
                    <a:pt x="47791" y="0"/>
                    <a:pt x="65041" y="0"/>
                  </a:cubicBezTo>
                  <a:close/>
                </a:path>
              </a:pathLst>
            </a:custGeom>
            <a:solidFill>
              <a:srgbClr val="FFFFFF"/>
            </a:solidFill>
            <a:ln w="19050">
              <a:solidFill>
                <a:srgbClr val="000000"/>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13254023" y="2943569"/>
            <a:ext cx="3489583"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Có thể tái sử dụng và chuyển giao cho các bài toán khác nhau.</a:t>
            </a:r>
          </a:p>
        </p:txBody>
      </p:sp>
      <p:sp>
        <p:nvSpPr>
          <p:cNvPr name="TextBox 14" id="14"/>
          <p:cNvSpPr txBox="true"/>
          <p:nvPr/>
        </p:nvSpPr>
        <p:spPr>
          <a:xfrm rot="0">
            <a:off x="4877234" y="1123950"/>
            <a:ext cx="8975721" cy="663575"/>
          </a:xfrm>
          <a:prstGeom prst="rect">
            <a:avLst/>
          </a:prstGeom>
        </p:spPr>
        <p:txBody>
          <a:bodyPr anchor="t" rtlCol="false" tIns="0" lIns="0" bIns="0" rIns="0">
            <a:spAutoFit/>
          </a:bodyPr>
          <a:lstStyle/>
          <a:p>
            <a:pPr algn="ctr" marL="0" indent="0" lvl="0">
              <a:lnSpc>
                <a:spcPts val="5050"/>
              </a:lnSpc>
              <a:spcBef>
                <a:spcPct val="0"/>
              </a:spcBef>
            </a:pPr>
            <a:r>
              <a:rPr lang="en-US" sz="5000">
                <a:solidFill>
                  <a:srgbClr val="000000"/>
                </a:solidFill>
                <a:latin typeface="Montserrat Semi-Bold"/>
              </a:rPr>
              <a:t>Ưu điểm của VGG-16</a:t>
            </a:r>
          </a:p>
        </p:txBody>
      </p:sp>
      <p:grpSp>
        <p:nvGrpSpPr>
          <p:cNvPr name="Group 15" id="15"/>
          <p:cNvGrpSpPr/>
          <p:nvPr/>
        </p:nvGrpSpPr>
        <p:grpSpPr>
          <a:xfrm rot="0">
            <a:off x="1856139" y="6807253"/>
            <a:ext cx="4047087" cy="2708222"/>
            <a:chOff x="0" y="0"/>
            <a:chExt cx="1065899" cy="713276"/>
          </a:xfrm>
        </p:grpSpPr>
        <p:sp>
          <p:nvSpPr>
            <p:cNvPr name="Freeform 16" id="16"/>
            <p:cNvSpPr/>
            <p:nvPr/>
          </p:nvSpPr>
          <p:spPr>
            <a:xfrm flipH="false" flipV="false" rot="0">
              <a:off x="0" y="0"/>
              <a:ext cx="1065899" cy="713276"/>
            </a:xfrm>
            <a:custGeom>
              <a:avLst/>
              <a:gdLst/>
              <a:ahLst/>
              <a:cxnLst/>
              <a:rect r="r" b="b" t="t" l="l"/>
              <a:pathLst>
                <a:path h="713276" w="1065899">
                  <a:moveTo>
                    <a:pt x="65041" y="0"/>
                  </a:moveTo>
                  <a:lnTo>
                    <a:pt x="1000859" y="0"/>
                  </a:lnTo>
                  <a:cubicBezTo>
                    <a:pt x="1018109" y="0"/>
                    <a:pt x="1034652" y="6852"/>
                    <a:pt x="1046849" y="19050"/>
                  </a:cubicBezTo>
                  <a:cubicBezTo>
                    <a:pt x="1059047" y="31247"/>
                    <a:pt x="1065899" y="47791"/>
                    <a:pt x="1065899" y="65041"/>
                  </a:cubicBezTo>
                  <a:lnTo>
                    <a:pt x="1065899" y="648236"/>
                  </a:lnTo>
                  <a:cubicBezTo>
                    <a:pt x="1065899" y="665486"/>
                    <a:pt x="1059047" y="682029"/>
                    <a:pt x="1046849" y="694227"/>
                  </a:cubicBezTo>
                  <a:cubicBezTo>
                    <a:pt x="1034652" y="706424"/>
                    <a:pt x="1018109" y="713276"/>
                    <a:pt x="1000859" y="713276"/>
                  </a:cubicBezTo>
                  <a:lnTo>
                    <a:pt x="65041" y="713276"/>
                  </a:lnTo>
                  <a:cubicBezTo>
                    <a:pt x="47791" y="713276"/>
                    <a:pt x="31247" y="706424"/>
                    <a:pt x="19050" y="694227"/>
                  </a:cubicBezTo>
                  <a:cubicBezTo>
                    <a:pt x="6852" y="682029"/>
                    <a:pt x="0" y="665486"/>
                    <a:pt x="0" y="648236"/>
                  </a:cubicBezTo>
                  <a:lnTo>
                    <a:pt x="0" y="65041"/>
                  </a:lnTo>
                  <a:cubicBezTo>
                    <a:pt x="0" y="47791"/>
                    <a:pt x="6852" y="31247"/>
                    <a:pt x="19050" y="19050"/>
                  </a:cubicBezTo>
                  <a:cubicBezTo>
                    <a:pt x="31247" y="6852"/>
                    <a:pt x="47791" y="0"/>
                    <a:pt x="65041" y="0"/>
                  </a:cubicBezTo>
                  <a:close/>
                </a:path>
              </a:pathLst>
            </a:custGeom>
            <a:solidFill>
              <a:srgbClr val="FFFFFF"/>
            </a:solidFill>
            <a:ln w="19050">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2350534" y="7169793"/>
            <a:ext cx="3058297" cy="19773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Kiến trúc phức tạp hơn so với một số mô hình CNN khác, dẫn đến thời gian huấn luyện lâu hơn.</a:t>
            </a:r>
          </a:p>
        </p:txBody>
      </p:sp>
      <p:grpSp>
        <p:nvGrpSpPr>
          <p:cNvPr name="Group 19" id="19"/>
          <p:cNvGrpSpPr/>
          <p:nvPr/>
        </p:nvGrpSpPr>
        <p:grpSpPr>
          <a:xfrm rot="0">
            <a:off x="7427842" y="6896751"/>
            <a:ext cx="3989457" cy="2618724"/>
            <a:chOff x="0" y="0"/>
            <a:chExt cx="1050721" cy="689705"/>
          </a:xfrm>
        </p:grpSpPr>
        <p:sp>
          <p:nvSpPr>
            <p:cNvPr name="Freeform 20" id="20"/>
            <p:cNvSpPr/>
            <p:nvPr/>
          </p:nvSpPr>
          <p:spPr>
            <a:xfrm flipH="false" flipV="false" rot="0">
              <a:off x="0" y="0"/>
              <a:ext cx="1050721" cy="689705"/>
            </a:xfrm>
            <a:custGeom>
              <a:avLst/>
              <a:gdLst/>
              <a:ahLst/>
              <a:cxnLst/>
              <a:rect r="r" b="b" t="t" l="l"/>
              <a:pathLst>
                <a:path h="689705" w="1050721">
                  <a:moveTo>
                    <a:pt x="65980" y="0"/>
                  </a:moveTo>
                  <a:lnTo>
                    <a:pt x="984741" y="0"/>
                  </a:lnTo>
                  <a:cubicBezTo>
                    <a:pt x="1021181" y="0"/>
                    <a:pt x="1050721" y="29540"/>
                    <a:pt x="1050721" y="65980"/>
                  </a:cubicBezTo>
                  <a:lnTo>
                    <a:pt x="1050721" y="623725"/>
                  </a:lnTo>
                  <a:cubicBezTo>
                    <a:pt x="1050721" y="641224"/>
                    <a:pt x="1043770" y="658006"/>
                    <a:pt x="1031396" y="670380"/>
                  </a:cubicBezTo>
                  <a:cubicBezTo>
                    <a:pt x="1019022" y="682754"/>
                    <a:pt x="1002240" y="689705"/>
                    <a:pt x="984741" y="689705"/>
                  </a:cubicBezTo>
                  <a:lnTo>
                    <a:pt x="65980" y="689705"/>
                  </a:lnTo>
                  <a:cubicBezTo>
                    <a:pt x="48481" y="689705"/>
                    <a:pt x="31699" y="682754"/>
                    <a:pt x="19325" y="670380"/>
                  </a:cubicBezTo>
                  <a:cubicBezTo>
                    <a:pt x="6951" y="658006"/>
                    <a:pt x="0" y="641224"/>
                    <a:pt x="0" y="623725"/>
                  </a:cubicBezTo>
                  <a:lnTo>
                    <a:pt x="0" y="65980"/>
                  </a:lnTo>
                  <a:cubicBezTo>
                    <a:pt x="0" y="48481"/>
                    <a:pt x="6951" y="31699"/>
                    <a:pt x="19325" y="19325"/>
                  </a:cubicBezTo>
                  <a:cubicBezTo>
                    <a:pt x="31699" y="6951"/>
                    <a:pt x="48481" y="0"/>
                    <a:pt x="65980" y="0"/>
                  </a:cubicBezTo>
                  <a:close/>
                </a:path>
              </a:pathLst>
            </a:custGeom>
            <a:solidFill>
              <a:srgbClr val="FFFFFF"/>
            </a:solidFill>
            <a:ln w="19050">
              <a:solidFill>
                <a:srgbClr val="000000"/>
              </a:solidFill>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2" id="22"/>
          <p:cNvSpPr txBox="true"/>
          <p:nvPr/>
        </p:nvSpPr>
        <p:spPr>
          <a:xfrm rot="0">
            <a:off x="7893421" y="7314994"/>
            <a:ext cx="3058297" cy="15773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Có thể gặp vấn đề về overfitting trên các tập dữ liệu nhỏ hoặc không đủ đa dạng.</a:t>
            </a:r>
          </a:p>
        </p:txBody>
      </p:sp>
      <p:grpSp>
        <p:nvGrpSpPr>
          <p:cNvPr name="Group 23" id="23"/>
          <p:cNvGrpSpPr/>
          <p:nvPr/>
        </p:nvGrpSpPr>
        <p:grpSpPr>
          <a:xfrm rot="0">
            <a:off x="12941298" y="6807253"/>
            <a:ext cx="4047051" cy="2708222"/>
            <a:chOff x="0" y="0"/>
            <a:chExt cx="1065890" cy="713276"/>
          </a:xfrm>
        </p:grpSpPr>
        <p:sp>
          <p:nvSpPr>
            <p:cNvPr name="Freeform 24" id="24"/>
            <p:cNvSpPr/>
            <p:nvPr/>
          </p:nvSpPr>
          <p:spPr>
            <a:xfrm flipH="false" flipV="false" rot="0">
              <a:off x="0" y="0"/>
              <a:ext cx="1065890" cy="713276"/>
            </a:xfrm>
            <a:custGeom>
              <a:avLst/>
              <a:gdLst/>
              <a:ahLst/>
              <a:cxnLst/>
              <a:rect r="r" b="b" t="t" l="l"/>
              <a:pathLst>
                <a:path h="713276" w="1065890">
                  <a:moveTo>
                    <a:pt x="65041" y="0"/>
                  </a:moveTo>
                  <a:lnTo>
                    <a:pt x="1000849" y="0"/>
                  </a:lnTo>
                  <a:cubicBezTo>
                    <a:pt x="1018099" y="0"/>
                    <a:pt x="1034642" y="6853"/>
                    <a:pt x="1046840" y="19050"/>
                  </a:cubicBezTo>
                  <a:cubicBezTo>
                    <a:pt x="1059037" y="31248"/>
                    <a:pt x="1065890" y="47791"/>
                    <a:pt x="1065890" y="65041"/>
                  </a:cubicBezTo>
                  <a:lnTo>
                    <a:pt x="1065890" y="648235"/>
                  </a:lnTo>
                  <a:cubicBezTo>
                    <a:pt x="1065890" y="665485"/>
                    <a:pt x="1059037" y="682029"/>
                    <a:pt x="1046840" y="694226"/>
                  </a:cubicBezTo>
                  <a:cubicBezTo>
                    <a:pt x="1034642" y="706424"/>
                    <a:pt x="1018099" y="713276"/>
                    <a:pt x="1000849" y="713276"/>
                  </a:cubicBezTo>
                  <a:lnTo>
                    <a:pt x="65041" y="713276"/>
                  </a:lnTo>
                  <a:cubicBezTo>
                    <a:pt x="47791" y="713276"/>
                    <a:pt x="31248" y="706424"/>
                    <a:pt x="19050" y="694226"/>
                  </a:cubicBezTo>
                  <a:cubicBezTo>
                    <a:pt x="6853" y="682029"/>
                    <a:pt x="0" y="665485"/>
                    <a:pt x="0" y="648235"/>
                  </a:cubicBezTo>
                  <a:lnTo>
                    <a:pt x="0" y="65041"/>
                  </a:lnTo>
                  <a:cubicBezTo>
                    <a:pt x="0" y="47791"/>
                    <a:pt x="6853" y="31248"/>
                    <a:pt x="19050" y="19050"/>
                  </a:cubicBezTo>
                  <a:cubicBezTo>
                    <a:pt x="31248" y="6853"/>
                    <a:pt x="47791" y="0"/>
                    <a:pt x="65041" y="0"/>
                  </a:cubicBezTo>
                  <a:close/>
                </a:path>
              </a:pathLst>
            </a:custGeom>
            <a:solidFill>
              <a:srgbClr val="FFFFFF"/>
            </a:solidFill>
            <a:ln w="19050">
              <a:solidFill>
                <a:srgbClr val="000000"/>
              </a:solidFill>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6" id="26"/>
          <p:cNvSpPr txBox="true"/>
          <p:nvPr/>
        </p:nvSpPr>
        <p:spPr>
          <a:xfrm rot="0">
            <a:off x="13244498" y="7314994"/>
            <a:ext cx="3489583" cy="15773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Số lượng tham số lớn, dẫn đến khó khăn trong việc triển khai trên các thiết bị có tài nguyên hạn chế.</a:t>
            </a:r>
          </a:p>
        </p:txBody>
      </p:sp>
      <p:sp>
        <p:nvSpPr>
          <p:cNvPr name="TextBox 27" id="27"/>
          <p:cNvSpPr txBox="true"/>
          <p:nvPr/>
        </p:nvSpPr>
        <p:spPr>
          <a:xfrm rot="0">
            <a:off x="4867709" y="5724525"/>
            <a:ext cx="8975721" cy="663575"/>
          </a:xfrm>
          <a:prstGeom prst="rect">
            <a:avLst/>
          </a:prstGeom>
        </p:spPr>
        <p:txBody>
          <a:bodyPr anchor="t" rtlCol="false" tIns="0" lIns="0" bIns="0" rIns="0">
            <a:spAutoFit/>
          </a:bodyPr>
          <a:lstStyle/>
          <a:p>
            <a:pPr algn="ctr" marL="0" indent="0" lvl="0">
              <a:lnSpc>
                <a:spcPts val="5050"/>
              </a:lnSpc>
              <a:spcBef>
                <a:spcPct val="0"/>
              </a:spcBef>
            </a:pPr>
            <a:r>
              <a:rPr lang="en-US" sz="5000">
                <a:solidFill>
                  <a:srgbClr val="000000"/>
                </a:solidFill>
                <a:latin typeface="Montserrat Semi-Bold"/>
              </a:rPr>
              <a:t>Nhược điểm của VGG-16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147883" y="3365306"/>
            <a:ext cx="7044622" cy="2677192"/>
          </a:xfrm>
          <a:prstGeom prst="rect">
            <a:avLst/>
          </a:prstGeom>
        </p:spPr>
        <p:txBody>
          <a:bodyPr anchor="t" rtlCol="false" tIns="0" lIns="0" bIns="0" rIns="0">
            <a:spAutoFit/>
          </a:bodyPr>
          <a:lstStyle/>
          <a:p>
            <a:pPr>
              <a:lnSpc>
                <a:spcPts val="10656"/>
              </a:lnSpc>
            </a:pPr>
            <a:r>
              <a:rPr lang="en-US" sz="8197">
                <a:solidFill>
                  <a:srgbClr val="000000"/>
                </a:solidFill>
                <a:latin typeface="Montserrat Semi-Bold Bold"/>
              </a:rPr>
              <a:t>Các bước </a:t>
            </a:r>
          </a:p>
          <a:p>
            <a:pPr marL="0" indent="0" lvl="0">
              <a:lnSpc>
                <a:spcPts val="10656"/>
              </a:lnSpc>
            </a:pPr>
            <a:r>
              <a:rPr lang="en-US" sz="8197">
                <a:solidFill>
                  <a:srgbClr val="000000"/>
                </a:solidFill>
                <a:latin typeface="Montserrat Semi-Bold Bold"/>
              </a:rPr>
              <a:t>giải bài toán</a:t>
            </a:r>
          </a:p>
        </p:txBody>
      </p:sp>
      <p:sp>
        <p:nvSpPr>
          <p:cNvPr name="AutoShape 3" id="3"/>
          <p:cNvSpPr/>
          <p:nvPr/>
        </p:nvSpPr>
        <p:spPr>
          <a:xfrm rot="0">
            <a:off x="9255400" y="-2587810"/>
            <a:ext cx="9525" cy="10511046"/>
          </a:xfrm>
          <a:prstGeom prst="rect">
            <a:avLst/>
          </a:prstGeom>
          <a:solidFill>
            <a:srgbClr val="99B9FF">
              <a:alpha val="19608"/>
            </a:srgbClr>
          </a:solidFill>
        </p:spPr>
      </p:sp>
      <p:sp>
        <p:nvSpPr>
          <p:cNvPr name="TextBox 4" id="4"/>
          <p:cNvSpPr txBox="true"/>
          <p:nvPr/>
        </p:nvSpPr>
        <p:spPr>
          <a:xfrm rot="0">
            <a:off x="10225571" y="2080681"/>
            <a:ext cx="4442145" cy="600710"/>
          </a:xfrm>
          <a:prstGeom prst="rect">
            <a:avLst/>
          </a:prstGeom>
        </p:spPr>
        <p:txBody>
          <a:bodyPr anchor="t" rtlCol="false" tIns="0" lIns="0" bIns="0" rIns="0">
            <a:spAutoFit/>
          </a:bodyPr>
          <a:lstStyle/>
          <a:p>
            <a:pPr>
              <a:lnSpc>
                <a:spcPts val="4809"/>
              </a:lnSpc>
            </a:pPr>
            <a:r>
              <a:rPr lang="en-US" sz="3699">
                <a:solidFill>
                  <a:srgbClr val="0F3256"/>
                </a:solidFill>
                <a:latin typeface="Montserrat Semi-Bold Bold"/>
              </a:rPr>
              <a:t>Khai báo thư viện</a:t>
            </a:r>
          </a:p>
        </p:txBody>
      </p:sp>
      <p:sp>
        <p:nvSpPr>
          <p:cNvPr name="TextBox 5" id="5"/>
          <p:cNvSpPr txBox="true"/>
          <p:nvPr/>
        </p:nvSpPr>
        <p:spPr>
          <a:xfrm rot="0">
            <a:off x="10225571" y="3830692"/>
            <a:ext cx="4442145" cy="600710"/>
          </a:xfrm>
          <a:prstGeom prst="rect">
            <a:avLst/>
          </a:prstGeom>
        </p:spPr>
        <p:txBody>
          <a:bodyPr anchor="t" rtlCol="false" tIns="0" lIns="0" bIns="0" rIns="0">
            <a:spAutoFit/>
          </a:bodyPr>
          <a:lstStyle/>
          <a:p>
            <a:pPr>
              <a:lnSpc>
                <a:spcPts val="4809"/>
              </a:lnSpc>
            </a:pPr>
            <a:r>
              <a:rPr lang="en-US" sz="3699">
                <a:solidFill>
                  <a:srgbClr val="0F3256"/>
                </a:solidFill>
                <a:latin typeface="Montserrat Semi-Bold Bold"/>
              </a:rPr>
              <a:t>Tiền xử lý dữ liệu</a:t>
            </a:r>
          </a:p>
        </p:txBody>
      </p:sp>
      <p:sp>
        <p:nvSpPr>
          <p:cNvPr name="TextBox 6" id="6"/>
          <p:cNvSpPr txBox="true"/>
          <p:nvPr/>
        </p:nvSpPr>
        <p:spPr>
          <a:xfrm rot="0">
            <a:off x="10225571" y="5708854"/>
            <a:ext cx="5576284" cy="600710"/>
          </a:xfrm>
          <a:prstGeom prst="rect">
            <a:avLst/>
          </a:prstGeom>
        </p:spPr>
        <p:txBody>
          <a:bodyPr anchor="t" rtlCol="false" tIns="0" lIns="0" bIns="0" rIns="0">
            <a:spAutoFit/>
          </a:bodyPr>
          <a:lstStyle/>
          <a:p>
            <a:pPr>
              <a:lnSpc>
                <a:spcPts val="4809"/>
              </a:lnSpc>
            </a:pPr>
            <a:r>
              <a:rPr lang="en-US" sz="3699">
                <a:solidFill>
                  <a:srgbClr val="0F3256"/>
                </a:solidFill>
                <a:latin typeface="Montserrat Semi-Bold Bold"/>
              </a:rPr>
              <a:t>Xây dựng mạng CNN</a:t>
            </a:r>
          </a:p>
        </p:txBody>
      </p:sp>
      <p:sp>
        <p:nvSpPr>
          <p:cNvPr name="TextBox 7" id="7"/>
          <p:cNvSpPr txBox="true"/>
          <p:nvPr/>
        </p:nvSpPr>
        <p:spPr>
          <a:xfrm rot="0">
            <a:off x="10225571" y="7228229"/>
            <a:ext cx="5576284" cy="1210310"/>
          </a:xfrm>
          <a:prstGeom prst="rect">
            <a:avLst/>
          </a:prstGeom>
        </p:spPr>
        <p:txBody>
          <a:bodyPr anchor="t" rtlCol="false" tIns="0" lIns="0" bIns="0" rIns="0">
            <a:spAutoFit/>
          </a:bodyPr>
          <a:lstStyle/>
          <a:p>
            <a:pPr>
              <a:lnSpc>
                <a:spcPts val="4809"/>
              </a:lnSpc>
            </a:pPr>
            <a:r>
              <a:rPr lang="en-US" sz="3699">
                <a:solidFill>
                  <a:srgbClr val="0F3256"/>
                </a:solidFill>
                <a:latin typeface="Montserrat Semi-Bold Bold"/>
              </a:rPr>
              <a:t>Lưu lịch sử đào tạo và lưu mô hình</a:t>
            </a:r>
          </a:p>
        </p:txBody>
      </p:sp>
      <p:grpSp>
        <p:nvGrpSpPr>
          <p:cNvPr name="Group 8" id="8"/>
          <p:cNvGrpSpPr/>
          <p:nvPr/>
        </p:nvGrpSpPr>
        <p:grpSpPr>
          <a:xfrm rot="0">
            <a:off x="8732904" y="5488252"/>
            <a:ext cx="1054517" cy="1053199"/>
            <a:chOff x="0" y="0"/>
            <a:chExt cx="1406023" cy="1404265"/>
          </a:xfrm>
        </p:grpSpPr>
        <p:sp>
          <p:nvSpPr>
            <p:cNvPr name="Freeform 9" id="9"/>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10" id="10"/>
            <p:cNvGrpSpPr/>
            <p:nvPr/>
          </p:nvGrpSpPr>
          <p:grpSpPr>
            <a:xfrm rot="0">
              <a:off x="238094" y="237215"/>
              <a:ext cx="929835" cy="929835"/>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FF"/>
              </a:solidFill>
            </p:spPr>
          </p:sp>
        </p:grpSp>
      </p:grpSp>
      <p:grpSp>
        <p:nvGrpSpPr>
          <p:cNvPr name="Group 12" id="12"/>
          <p:cNvGrpSpPr/>
          <p:nvPr/>
        </p:nvGrpSpPr>
        <p:grpSpPr>
          <a:xfrm rot="0">
            <a:off x="8732904" y="7266329"/>
            <a:ext cx="1054517" cy="1053199"/>
            <a:chOff x="0" y="0"/>
            <a:chExt cx="1406023" cy="1404265"/>
          </a:xfrm>
        </p:grpSpPr>
        <p:sp>
          <p:nvSpPr>
            <p:cNvPr name="Freeform 13" id="13"/>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14" id="14"/>
            <p:cNvGrpSpPr/>
            <p:nvPr/>
          </p:nvGrpSpPr>
          <p:grpSpPr>
            <a:xfrm rot="0">
              <a:off x="238094" y="237215"/>
              <a:ext cx="929835" cy="929835"/>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FF"/>
              </a:solidFill>
            </p:spPr>
          </p:sp>
        </p:grpSp>
      </p:grpSp>
      <p:grpSp>
        <p:nvGrpSpPr>
          <p:cNvPr name="Group 16" id="16"/>
          <p:cNvGrpSpPr/>
          <p:nvPr/>
        </p:nvGrpSpPr>
        <p:grpSpPr>
          <a:xfrm rot="0">
            <a:off x="8732904" y="1860079"/>
            <a:ext cx="1054517" cy="1053199"/>
            <a:chOff x="0" y="0"/>
            <a:chExt cx="1406023" cy="1404265"/>
          </a:xfrm>
        </p:grpSpPr>
        <p:sp>
          <p:nvSpPr>
            <p:cNvPr name="Freeform 17" id="17"/>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18" id="18"/>
            <p:cNvGrpSpPr/>
            <p:nvPr/>
          </p:nvGrpSpPr>
          <p:grpSpPr>
            <a:xfrm rot="0">
              <a:off x="238094" y="237215"/>
              <a:ext cx="929835" cy="929835"/>
              <a:chOff x="0" y="0"/>
              <a:chExt cx="6350000" cy="6350000"/>
            </a:xfrm>
          </p:grpSpPr>
          <p:sp>
            <p:nvSpPr>
              <p:cNvPr name="Freeform 19" id="1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FF"/>
              </a:solidFill>
            </p:spPr>
          </p:sp>
        </p:grpSp>
      </p:grpSp>
      <p:grpSp>
        <p:nvGrpSpPr>
          <p:cNvPr name="Group 20" id="20"/>
          <p:cNvGrpSpPr/>
          <p:nvPr/>
        </p:nvGrpSpPr>
        <p:grpSpPr>
          <a:xfrm rot="0">
            <a:off x="8732904" y="3610090"/>
            <a:ext cx="1054517" cy="1053199"/>
            <a:chOff x="0" y="0"/>
            <a:chExt cx="1406023" cy="1404265"/>
          </a:xfrm>
        </p:grpSpPr>
        <p:sp>
          <p:nvSpPr>
            <p:cNvPr name="Freeform 21" id="21"/>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22" id="22"/>
            <p:cNvGrpSpPr/>
            <p:nvPr/>
          </p:nvGrpSpPr>
          <p:grpSpPr>
            <a:xfrm rot="0">
              <a:off x="238094" y="237215"/>
              <a:ext cx="929835" cy="929835"/>
              <a:chOff x="0" y="0"/>
              <a:chExt cx="6350000" cy="6350000"/>
            </a:xfrm>
          </p:grpSpPr>
          <p:sp>
            <p:nvSpPr>
              <p:cNvPr name="Freeform 23" id="2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DAFjWRrIDos</dc:identifier>
  <dcterms:modified xsi:type="dcterms:W3CDTF">2011-08-01T06:04:30Z</dcterms:modified>
  <cp:revision>1</cp:revision>
  <dc:title>Blue &amp; White Practical Uses of AI in EFL Presentation</dc:title>
</cp:coreProperties>
</file>